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57" r:id="rId6"/>
    <p:sldId id="356" r:id="rId7"/>
    <p:sldId id="309" r:id="rId8"/>
    <p:sldId id="359" r:id="rId9"/>
    <p:sldId id="363" r:id="rId10"/>
    <p:sldId id="364" r:id="rId11"/>
    <p:sldId id="365" r:id="rId12"/>
    <p:sldId id="366" r:id="rId13"/>
    <p:sldId id="310" r:id="rId14"/>
    <p:sldId id="308" r:id="rId15"/>
    <p:sldId id="377" r:id="rId16"/>
    <p:sldId id="376" r:id="rId17"/>
    <p:sldId id="378" r:id="rId18"/>
    <p:sldId id="370" r:id="rId19"/>
    <p:sldId id="360" r:id="rId20"/>
    <p:sldId id="371" r:id="rId21"/>
    <p:sldId id="374" r:id="rId22"/>
    <p:sldId id="375" r:id="rId23"/>
    <p:sldId id="372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defRPr cap="all"/>
          </a:pPr>
          <a:r>
            <a:rPr lang="th-TH" sz="3600" b="1" dirty="0">
              <a:solidFill>
                <a:srgbClr val="C00000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กลวิธีที่ 1</a:t>
          </a:r>
        </a:p>
        <a:p>
          <a:pPr>
            <a:lnSpc>
              <a:spcPct val="100000"/>
            </a:lnSpc>
            <a:spcAft>
              <a:spcPts val="0"/>
            </a:spcAft>
            <a:defRPr cap="all"/>
          </a:pPr>
          <a:r>
            <a:rPr lang="th-TH" sz="32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การบริหารจัดการ</a:t>
          </a:r>
        </a:p>
        <a:p>
          <a:pPr>
            <a:lnSpc>
              <a:spcPct val="100000"/>
            </a:lnSpc>
            <a:spcAft>
              <a:spcPts val="0"/>
            </a:spcAft>
            <a:defRPr cap="all"/>
          </a:pPr>
          <a:r>
            <a:rPr lang="th-TH" sz="32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ชั่วโมงการทำงาน</a:t>
          </a:r>
        </a:p>
        <a:p>
          <a:pPr>
            <a:lnSpc>
              <a:spcPct val="100000"/>
            </a:lnSpc>
            <a:spcAft>
              <a:spcPts val="0"/>
            </a:spcAft>
            <a:defRPr cap="all"/>
          </a:pPr>
          <a:r>
            <a:rPr lang="th-TH" sz="32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ของพยาบาล</a:t>
          </a:r>
        </a:p>
        <a:p>
          <a:pPr>
            <a:lnSpc>
              <a:spcPct val="100000"/>
            </a:lnSpc>
            <a:spcAft>
              <a:spcPts val="0"/>
            </a:spcAft>
            <a:defRPr cap="all"/>
          </a:pPr>
          <a:r>
            <a:rPr lang="th-TH" sz="32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ตามมาตรฐาน</a:t>
          </a:r>
          <a:r>
            <a:rPr lang="en-US" sz="2800" b="1" dirty="0">
              <a:latin typeface="TH Niramit AS" panose="02000506000000020004" pitchFamily="2" charset="-34"/>
              <a:cs typeface="TH Niramit AS" panose="02000506000000020004" pitchFamily="2" charset="-34"/>
            </a:rPr>
            <a:t>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defRPr cap="all"/>
          </a:pPr>
          <a:r>
            <a:rPr lang="th-TH" sz="3600" b="1" dirty="0">
              <a:solidFill>
                <a:srgbClr val="C00000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กลวิธีที่ 3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32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การผสมผสาน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32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ทักษะพยาบาล</a:t>
          </a:r>
          <a:endParaRPr lang="en-US" sz="22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defRPr cap="all"/>
          </a:pPr>
          <a:r>
            <a:rPr lang="th-TH" sz="3600" b="1" dirty="0">
              <a:solidFill>
                <a:srgbClr val="C00000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กลวิธีที่ 4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32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การนิเทศ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32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พยาบาลวิชาชีพ</a:t>
          </a:r>
          <a:endParaRPr lang="en-US" sz="1800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8828E492-07B7-400B-91AF-292E948EF13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defRPr cap="all"/>
          </a:pPr>
          <a:r>
            <a:rPr lang="th-TH" sz="3600" b="1" dirty="0">
              <a:solidFill>
                <a:srgbClr val="C00000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กลวิธีที่ 2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32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การทบทวน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32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งานพยาบาล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32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ตามบทบาท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32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วิชาชีพ</a:t>
          </a:r>
          <a:endParaRPr lang="en-US" sz="3200" b="1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5A043445-9BA5-42FF-BFFE-4C02BDDA79CC}" type="parTrans" cxnId="{E8A5955C-27BD-4EE9-8141-3D04A80ECFDB}">
      <dgm:prSet/>
      <dgm:spPr/>
      <dgm:t>
        <a:bodyPr/>
        <a:lstStyle/>
        <a:p>
          <a:endParaRPr lang="en-US"/>
        </a:p>
      </dgm:t>
    </dgm:pt>
    <dgm:pt modelId="{A911EE0A-6E10-42C2-B7B0-A9DFA3F522C5}" type="sibTrans" cxnId="{E8A5955C-27BD-4EE9-8141-3D04A80ECFDB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4" custLinFactNeighborX="-24348" custLinFactNeighborY="1990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4" custLinFactX="83071" custLinFactY="1538" custLinFactNeighborX="100000" custLinFactNeighborY="10000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4" custScaleX="197600" custScaleY="110959" custLinFactNeighborX="-12430" custLinFactNeighborY="-4588">
        <dgm:presLayoutVars>
          <dgm:chMax val="1"/>
          <dgm:chPref val="1"/>
        </dgm:presLayoutVars>
      </dgm:prSet>
      <dgm:spPr/>
      <dgm:t>
        <a:bodyPr/>
        <a:lstStyle/>
        <a:p>
          <a:endParaRPr lang="th-TH"/>
        </a:p>
      </dgm:t>
    </dgm:pt>
    <dgm:pt modelId="{5AB3C10D-885E-4522-AB39-7ED4318D191A}" type="pres">
      <dgm:prSet presAssocID="{5B62599A-5C9B-48E7-896E-EA782AC60C8B}" presName="sibTrans" presStyleCnt="0"/>
      <dgm:spPr/>
    </dgm:pt>
    <dgm:pt modelId="{A517E56D-F020-460E-9D44-821FEDFB4E6C}" type="pres">
      <dgm:prSet presAssocID="{8828E492-07B7-400B-91AF-292E948EF13C}" presName="compNode" presStyleCnt="0"/>
      <dgm:spPr/>
    </dgm:pt>
    <dgm:pt modelId="{9692D571-D57F-4402-8868-7EC6C76DF964}" type="pres">
      <dgm:prSet presAssocID="{8828E492-07B7-400B-91AF-292E948EF13C}" presName="iconBgRect" presStyleLbl="bgShp" presStyleIdx="1" presStyleCnt="4" custLinFactNeighborX="-30272" custLinFactNeighborY="906"/>
      <dgm:spPr>
        <a:prstGeom prst="ellipse">
          <a:avLst/>
        </a:prstGeom>
      </dgm:spPr>
    </dgm:pt>
    <dgm:pt modelId="{7374BCD7-31BD-49A7-BE9F-215B70ADAB0D}" type="pres">
      <dgm:prSet presAssocID="{8828E492-07B7-400B-91AF-292E948EF13C}" presName="iconRect" presStyleLbl="node1" presStyleIdx="1" presStyleCnt="4" custLinFactNeighborY="1815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4528845F-69F3-41C4-9127-8D4D44416ED1}" type="pres">
      <dgm:prSet presAssocID="{8828E492-07B7-400B-91AF-292E948EF13C}" presName="spaceRect" presStyleCnt="0"/>
      <dgm:spPr/>
    </dgm:pt>
    <dgm:pt modelId="{5CFDDAD1-6D31-4D00-9355-C68F5EA00044}" type="pres">
      <dgm:prSet presAssocID="{8828E492-07B7-400B-91AF-292E948EF13C}" presName="textRect" presStyleLbl="revTx" presStyleIdx="1" presStyleCnt="4" custScaleX="197600" custScaleY="113783" custLinFactNeighborX="-13418" custLinFactNeighborY="-1072">
        <dgm:presLayoutVars>
          <dgm:chMax val="1"/>
          <dgm:chPref val="1"/>
        </dgm:presLayoutVars>
      </dgm:prSet>
      <dgm:spPr/>
      <dgm:t>
        <a:bodyPr/>
        <a:lstStyle/>
        <a:p>
          <a:endParaRPr lang="th-TH"/>
        </a:p>
      </dgm:t>
    </dgm:pt>
    <dgm:pt modelId="{0EFBEC37-47A3-497F-BB0C-940426BE2B0E}" type="pres">
      <dgm:prSet presAssocID="{A911EE0A-6E10-42C2-B7B0-A9DFA3F522C5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2" presStyleCnt="4" custLinFactNeighborX="-23876" custLinFactNeighborY="-2687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2" presStyleCnt="4" custLinFactNeighborX="3765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2" presStyleCnt="4" custScaleX="174069" custScaleY="111308" custLinFactNeighborX="-12891" custLinFactNeighborY="-5031">
        <dgm:presLayoutVars>
          <dgm:chMax val="1"/>
          <dgm:chPref val="1"/>
        </dgm:presLayoutVars>
      </dgm:prSet>
      <dgm:spPr/>
      <dgm:t>
        <a:bodyPr/>
        <a:lstStyle/>
        <a:p>
          <a:endParaRPr lang="th-TH"/>
        </a:p>
      </dgm:t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3" presStyleCnt="4" custLinFactNeighborX="-10539" custLinFactNeighborY="-9228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3" presStyleCnt="4" custLinFactNeighborY="-2301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3" presStyleCnt="4" custScaleX="159183" custLinFactNeighborX="-5940" custLinFactNeighborY="-13367">
        <dgm:presLayoutVars>
          <dgm:chMax val="1"/>
          <dgm:chPref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E8A5955C-27BD-4EE9-8141-3D04A80ECFDB}" srcId="{01A66772-F185-4D58-B8BB-E9370D7A7A2B}" destId="{8828E492-07B7-400B-91AF-292E948EF13C}" srcOrd="1" destOrd="0" parTransId="{5A043445-9BA5-42FF-BFFE-4C02BDDA79CC}" sibTransId="{A911EE0A-6E10-42C2-B7B0-A9DFA3F522C5}"/>
    <dgm:cxn modelId="{A9154303-8225-4248-91DC-1B0156A35F07}" srcId="{01A66772-F185-4D58-B8BB-E9370D7A7A2B}" destId="{49225C73-1633-42F1-AB3B-7CB183E5F8B8}" srcOrd="2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A08B2F1B-42DA-49BC-965B-A072B7274B79}" type="presOf" srcId="{8828E492-07B7-400B-91AF-292E948EF13C}" destId="{5CFDDAD1-6D31-4D00-9355-C68F5EA00044}" srcOrd="0" destOrd="0" presId="urn:microsoft.com/office/officeart/2018/5/layout/IconLeafLabelList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C4CCE57E-E871-46D6-BAD5-880252C95D22}" srcId="{01A66772-F185-4D58-B8BB-E9370D7A7A2B}" destId="{1C383F32-22E8-4F62-A3E0-BDC3D5F48992}" srcOrd="3" destOrd="0" parTransId="{A7920A2F-3244-4159-AF04-6A1D38B7B317}" sibTransId="{8500F72A-2C6D-4FDF-9C1D-CA691380EB0B}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E17F5264-F544-4FB4-9A2E-3E70728D03CD}" type="presParOf" srcId="{B6056BFB-47D7-4C5F-BA11-2CB63C56A52D}" destId="{A517E56D-F020-460E-9D44-821FEDFB4E6C}" srcOrd="2" destOrd="0" presId="urn:microsoft.com/office/officeart/2018/5/layout/IconLeafLabelList"/>
    <dgm:cxn modelId="{3CCAA776-F677-40A3-9FF1-0AB2D8387A90}" type="presParOf" srcId="{A517E56D-F020-460E-9D44-821FEDFB4E6C}" destId="{9692D571-D57F-4402-8868-7EC6C76DF964}" srcOrd="0" destOrd="0" presId="urn:microsoft.com/office/officeart/2018/5/layout/IconLeafLabelList"/>
    <dgm:cxn modelId="{0D104090-C09A-4C3A-8EDD-B46A7F2D73DB}" type="presParOf" srcId="{A517E56D-F020-460E-9D44-821FEDFB4E6C}" destId="{7374BCD7-31BD-49A7-BE9F-215B70ADAB0D}" srcOrd="1" destOrd="0" presId="urn:microsoft.com/office/officeart/2018/5/layout/IconLeafLabelList"/>
    <dgm:cxn modelId="{C6E2DB05-2CD8-4305-90D3-65DC71E90996}" type="presParOf" srcId="{A517E56D-F020-460E-9D44-821FEDFB4E6C}" destId="{4528845F-69F3-41C4-9127-8D4D44416ED1}" srcOrd="2" destOrd="0" presId="urn:microsoft.com/office/officeart/2018/5/layout/IconLeafLabelList"/>
    <dgm:cxn modelId="{0163D645-3119-43B9-BEBE-C449A35C36C2}" type="presParOf" srcId="{A517E56D-F020-460E-9D44-821FEDFB4E6C}" destId="{5CFDDAD1-6D31-4D00-9355-C68F5EA00044}" srcOrd="3" destOrd="0" presId="urn:microsoft.com/office/officeart/2018/5/layout/IconLeafLabelList"/>
    <dgm:cxn modelId="{57D4829F-1567-4F09-9962-01D85B0DFA73}" type="presParOf" srcId="{B6056BFB-47D7-4C5F-BA11-2CB63C56A52D}" destId="{0EFBEC37-47A3-497F-BB0C-940426BE2B0E}" srcOrd="3" destOrd="0" presId="urn:microsoft.com/office/officeart/2018/5/layout/IconLeafLabelList"/>
    <dgm:cxn modelId="{B0B5B21A-5ADD-4500-9A67-9B26AF543EBA}" type="presParOf" srcId="{B6056BFB-47D7-4C5F-BA11-2CB63C56A52D}" destId="{2F278BF9-E1B2-4A1C-B065-C19A7B904219}" srcOrd="4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5" destOrd="0" presId="urn:microsoft.com/office/officeart/2018/5/layout/IconLeafLabelList"/>
    <dgm:cxn modelId="{75E30F4F-0E76-457B-9D4F-CDE27C2F7F77}" type="presParOf" srcId="{B6056BFB-47D7-4C5F-BA11-2CB63C56A52D}" destId="{BDCD0AC9-D564-4025-AD8A-36664A6CBE31}" srcOrd="6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&#3611;&#3619;&#3632;&#3585;&#3634;&#3624;&#3626;&#3616;&#3634;%20&#3648;&#3619;&#3639;&#3656;&#3629;&#3591;%20&#3594;&#3617;.&#3585;&#3634;&#3619;&#3607;&#3635;&#3591;&#3634;&#3609;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F452A527-3631-41ED-858D-3777A7D14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-28317"/>
            <a:ext cx="5640512" cy="3494791"/>
          </a:xfrm>
        </p:spPr>
        <p:txBody>
          <a:bodyPr anchor="ctr">
            <a:norm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การบริหารจัดการชั่วโมงการทำงานของพยาบาล</a:t>
            </a:r>
            <a:endParaRPr lang="en-US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9155" y="4957069"/>
            <a:ext cx="5558319" cy="1238616"/>
          </a:xfrm>
        </p:spPr>
        <p:txBody>
          <a:bodyPr>
            <a:normAutofit fontScale="92500" lnSpcReduction="20000"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อ.ศิริมา  ลีละวงศ์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th-TH" sz="36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ผู้อำนวยการกองการพยาบาล</a:t>
            </a:r>
            <a:endParaRPr lang="en-US" sz="36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40CBE3-3F91-419A-A649-32AB388ECA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D28A9C89-B313-458F-9C85-515930A51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FD16888-0F43-4E65-BE88-7FE918786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99"/>
          <a:stretch/>
        </p:blipFill>
        <p:spPr bwMode="auto">
          <a:xfrm>
            <a:off x="10101631" y="2235533"/>
            <a:ext cx="1987891" cy="18932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"/>
            <a:ext cx="6095999" cy="4520628"/>
          </a:xfrm>
        </p:spPr>
        <p:txBody>
          <a:bodyPr anchor="ctr">
            <a:normAutofit fontScale="90000"/>
          </a:bodyPr>
          <a:lstStyle/>
          <a:p>
            <a:r>
              <a:rPr lang="th-TH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การบริหารจัดการชั่วโมงการทำงานของพยาบาล</a:t>
            </a:r>
            <a:br>
              <a:rPr lang="th-TH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44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องค์ประกอบที่ 2</a:t>
            </a:r>
            <a:r>
              <a:rPr lang="en-US" sz="44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:</a:t>
            </a:r>
            <a:br>
              <a:rPr lang="en-US" sz="44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40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คู่มือ</a:t>
            </a:r>
            <a:r>
              <a:rPr lang="th-TH" sz="44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การบริหารจัดการชั่วโมงการทำงานของพยาบาล</a:t>
            </a:r>
            <a:endParaRPr lang="en-US" sz="44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1191" y="4520629"/>
            <a:ext cx="6900809" cy="1921268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th-TH" sz="36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อ.โศภิษฐ์  สุวรรณเกษาวงษ์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th-TH" sz="20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หัวหน้ากลุ่มงานมาตรฐานและระบบคุณภาพการพยาบาล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th-TH" sz="36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กองการพยาบาล</a:t>
            </a:r>
            <a:endParaRPr lang="en-US" sz="36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40CBE3-3F91-419A-A649-32AB388ECA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1D28D4-B153-4017-B2B9-7AED6AC7E9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5" t="10890" r="33971" b="46644"/>
          <a:stretch/>
        </p:blipFill>
        <p:spPr bwMode="auto">
          <a:xfrm>
            <a:off x="9643679" y="1614091"/>
            <a:ext cx="1987891" cy="191777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327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9860" y="283796"/>
            <a:ext cx="12192000" cy="1151779"/>
          </a:xfrm>
        </p:spPr>
        <p:txBody>
          <a:bodyPr anchor="ctr">
            <a:noAutofit/>
          </a:bodyPr>
          <a:lstStyle/>
          <a:p>
            <a:pPr algn="r"/>
            <a: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รูปแบบการบริหารจัดการชั่วโมงการทำงานของพยาบาล</a:t>
            </a:r>
            <a:b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องค์ประกอบที่ 2</a:t>
            </a:r>
            <a:endParaRPr lang="en-US" sz="48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xmlns="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673867"/>
              </p:ext>
            </p:extLst>
          </p:nvPr>
        </p:nvGraphicFramePr>
        <p:xfrm>
          <a:off x="0" y="2098515"/>
          <a:ext cx="121920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356A34E-7676-4C18-A36C-CAFF7A50E0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100" y="2098515"/>
            <a:ext cx="1390441" cy="982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6DBE42-E3C1-47FA-90A9-357D3EF5C7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1300" y="2025330"/>
            <a:ext cx="1390441" cy="9829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80C008-81B1-4104-83E5-D71C109018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3100" y="2025330"/>
            <a:ext cx="1390441" cy="9829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D027C19-2252-4F52-BFE3-98ECB3A2E6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9160" y="2025330"/>
            <a:ext cx="1390441" cy="9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9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215"/>
            <a:ext cx="12192000" cy="1151779"/>
          </a:xfrm>
        </p:spPr>
        <p:txBody>
          <a:bodyPr anchor="ctr">
            <a:noAutofit/>
          </a:bodyPr>
          <a:lstStyle/>
          <a:p>
            <a:pPr algn="r"/>
            <a: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รูปแบบการบริหารจัดการชั่วโมงการทำงานของพยาบาล</a:t>
            </a:r>
            <a:b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องค์ประกอบที่ </a:t>
            </a:r>
            <a:r>
              <a:rPr lang="en-US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</a:t>
            </a:r>
            <a: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(ต่อ)</a:t>
            </a:r>
            <a:endParaRPr lang="en-US" sz="48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447690ED-FEAD-B865-31CF-AED711E6F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37790"/>
              </p:ext>
            </p:extLst>
          </p:nvPr>
        </p:nvGraphicFramePr>
        <p:xfrm>
          <a:off x="0" y="2002366"/>
          <a:ext cx="121920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xmlns="" val="1580713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4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กลวิธีที่ 1  </a:t>
                      </a:r>
                      <a:r>
                        <a:rPr lang="th-TH" sz="40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การบริหารจัดการชั่วโมงการทำงานของพยาบาลตามมาตรฐาน</a:t>
                      </a:r>
                      <a:endParaRPr lang="en-US" sz="4000" b="1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5103687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902564D-5A14-4215-AE37-57FE9D4BB72C}"/>
              </a:ext>
            </a:extLst>
          </p:cNvPr>
          <p:cNvGrpSpPr/>
          <p:nvPr/>
        </p:nvGrpSpPr>
        <p:grpSpPr>
          <a:xfrm>
            <a:off x="845820" y="2880360"/>
            <a:ext cx="10961370" cy="1146211"/>
            <a:chOff x="845820" y="2880360"/>
            <a:chExt cx="10961370" cy="1146211"/>
          </a:xfrm>
        </p:grpSpPr>
        <p:sp>
          <p:nvSpPr>
            <p:cNvPr id="3" name="Diamond 2">
              <a:extLst>
                <a:ext uri="{FF2B5EF4-FFF2-40B4-BE49-F238E27FC236}">
                  <a16:creationId xmlns:a16="http://schemas.microsoft.com/office/drawing/2014/main" xmlns="" id="{6C6B1848-1200-432E-A204-AE73AE369C9E}"/>
                </a:ext>
              </a:extLst>
            </p:cNvPr>
            <p:cNvSpPr/>
            <p:nvPr/>
          </p:nvSpPr>
          <p:spPr>
            <a:xfrm>
              <a:off x="845820" y="2983230"/>
              <a:ext cx="994410" cy="925830"/>
            </a:xfrm>
            <a:prstGeom prst="diamon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TH Niramit AS" panose="02000506000000020004" pitchFamily="2" charset="-34"/>
                  <a:cs typeface="TH Niramit AS" panose="02000506000000020004" pitchFamily="2" charset="-34"/>
                  <a:sym typeface="Wingdings 2" panose="05020102010507070707" pitchFamily="18" charset="2"/>
                </a:rPr>
                <a:t></a:t>
              </a:r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6D4EE8D-83A7-4D18-948E-CDB43C8C7B4E}"/>
                </a:ext>
              </a:extLst>
            </p:cNvPr>
            <p:cNvSpPr txBox="1"/>
            <p:nvPr/>
          </p:nvSpPr>
          <p:spPr>
            <a:xfrm>
              <a:off x="1817370" y="2880360"/>
              <a:ext cx="9989820" cy="11462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lvl="1" indent="-457200" algn="thaiDist">
                <a:lnSpc>
                  <a:spcPct val="107000"/>
                </a:lnSpc>
                <a:buFont typeface="+mj-lt"/>
                <a:buNone/>
              </a:pPr>
              <a:r>
                <a:rPr lang="th-TH" sz="3200" b="1" dirty="0">
                  <a:solidFill>
                    <a:srgbClr val="002060"/>
                  </a:solidFill>
                  <a:effectLst/>
                  <a:latin typeface="TH Niramit AS" panose="02000506000000020004" pitchFamily="2" charset="-34"/>
                  <a:ea typeface="Calibri" panose="020F0502020204030204" pitchFamily="34" charset="0"/>
                  <a:cs typeface="TH Niramit AS" panose="02000506000000020004" pitchFamily="2" charset="-34"/>
                </a:rPr>
                <a:t>การจัดชั่วโมงการทำงานของพยาบาลตามประกาศของ</a:t>
              </a:r>
              <a:r>
                <a:rPr lang="th-TH" sz="3200" b="1" dirty="0">
                  <a:solidFill>
                    <a:srgbClr val="002060"/>
                  </a:solidFill>
                  <a:effectLst/>
                  <a:latin typeface="TH Niramit AS" panose="02000506000000020004" pitchFamily="2" charset="-34"/>
                  <a:ea typeface="Calibri" panose="020F0502020204030204" pitchFamily="34" charset="0"/>
                  <a:cs typeface="TH Niramit AS" panose="02000506000000020004" pitchFamily="2" charset="-34"/>
                  <a:hlinkClick r:id="rId2" action="ppaction://hlinkfile"/>
                </a:rPr>
                <a:t>สภาการพยาบาล</a:t>
              </a:r>
              <a:r>
                <a:rPr lang="th-TH" sz="3200" b="1" dirty="0">
                  <a:solidFill>
                    <a:srgbClr val="002060"/>
                  </a:solidFill>
                  <a:effectLst/>
                  <a:latin typeface="TH Niramit AS" panose="02000506000000020004" pitchFamily="2" charset="-34"/>
                  <a:ea typeface="Calibri" panose="020F0502020204030204" pitchFamily="34" charset="0"/>
                  <a:cs typeface="TH Niramit AS" panose="02000506000000020004" pitchFamily="2" charset="-34"/>
                </a:rPr>
                <a:t>เรื่อง</a:t>
              </a:r>
            </a:p>
            <a:p>
              <a:pPr marL="457200" lvl="1" indent="-457200" algn="thaiDist">
                <a:lnSpc>
                  <a:spcPct val="107000"/>
                </a:lnSpc>
                <a:buFont typeface="+mj-lt"/>
                <a:buNone/>
              </a:pPr>
              <a:r>
                <a:rPr lang="th-TH" sz="3200" b="1" dirty="0">
                  <a:solidFill>
                    <a:srgbClr val="002060"/>
                  </a:solidFill>
                  <a:effectLst/>
                  <a:latin typeface="TH Niramit AS" panose="02000506000000020004" pitchFamily="2" charset="-34"/>
                  <a:ea typeface="Calibri" panose="020F0502020204030204" pitchFamily="34" charset="0"/>
                  <a:cs typeface="TH Niramit AS" panose="02000506000000020004" pitchFamily="2" charset="-34"/>
                </a:rPr>
                <a:t>นโยบายชั่วโมงการทำงานของพยาบาลเพื่อความปลอดภัยของผู้ป่วย </a:t>
              </a:r>
              <a:endParaRPr lang="en-US" sz="3200" b="1" dirty="0">
                <a:solidFill>
                  <a:srgbClr val="00206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7CCCA07-EA51-46C5-9765-3E0F481DF5EF}"/>
              </a:ext>
            </a:extLst>
          </p:cNvPr>
          <p:cNvGrpSpPr/>
          <p:nvPr/>
        </p:nvGrpSpPr>
        <p:grpSpPr>
          <a:xfrm>
            <a:off x="845820" y="4230794"/>
            <a:ext cx="10984230" cy="925830"/>
            <a:chOff x="845820" y="2983230"/>
            <a:chExt cx="10984230" cy="925830"/>
          </a:xfrm>
        </p:grpSpPr>
        <p:sp>
          <p:nvSpPr>
            <p:cNvPr id="9" name="Diamond 8">
              <a:extLst>
                <a:ext uri="{FF2B5EF4-FFF2-40B4-BE49-F238E27FC236}">
                  <a16:creationId xmlns:a16="http://schemas.microsoft.com/office/drawing/2014/main" xmlns="" id="{31A6A433-7D95-487F-A614-AF5992F27A5B}"/>
                </a:ext>
              </a:extLst>
            </p:cNvPr>
            <p:cNvSpPr/>
            <p:nvPr/>
          </p:nvSpPr>
          <p:spPr>
            <a:xfrm>
              <a:off x="845820" y="2983230"/>
              <a:ext cx="994410" cy="92583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TH Niramit AS" panose="02000506000000020004" pitchFamily="2" charset="-34"/>
                  <a:cs typeface="TH Niramit AS" panose="02000506000000020004" pitchFamily="2" charset="-34"/>
                  <a:sym typeface="Wingdings 2" panose="05020102010507070707" pitchFamily="18" charset="2"/>
                </a:rPr>
                <a:t></a:t>
              </a:r>
              <a:endParaRPr lang="en-US" sz="36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2D38943-1E1D-4EFA-86B0-82D693920CDE}"/>
                </a:ext>
              </a:extLst>
            </p:cNvPr>
            <p:cNvSpPr txBox="1"/>
            <p:nvPr/>
          </p:nvSpPr>
          <p:spPr>
            <a:xfrm>
              <a:off x="1840230" y="3136509"/>
              <a:ext cx="9989820" cy="6192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lvl="1" indent="-457200" algn="thaiDist">
                <a:lnSpc>
                  <a:spcPct val="107000"/>
                </a:lnSpc>
                <a:buFont typeface="+mj-lt"/>
                <a:buNone/>
              </a:pPr>
              <a:r>
                <a:rPr lang="th-TH" sz="3200" b="1" dirty="0">
                  <a:solidFill>
                    <a:srgbClr val="002060"/>
                  </a:solidFill>
                  <a:effectLst/>
                  <a:latin typeface="TH Niramit AS" panose="02000506000000020004" pitchFamily="2" charset="-34"/>
                  <a:ea typeface="Calibri" panose="020F0502020204030204" pitchFamily="34" charset="0"/>
                  <a:cs typeface="TH Niramit AS" panose="02000506000000020004" pitchFamily="2" charset="-34"/>
                </a:rPr>
                <a:t>การจัดชั่วโมงการทำงานของพยาบาลตามข้อกำหนดของกองการพยาบาล</a:t>
              </a:r>
              <a:endParaRPr lang="en-US" sz="3200" b="1" dirty="0">
                <a:solidFill>
                  <a:srgbClr val="00206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9EB01FA-BC4B-43FB-AA66-EEBC2DF4321B}"/>
              </a:ext>
            </a:extLst>
          </p:cNvPr>
          <p:cNvGrpSpPr/>
          <p:nvPr/>
        </p:nvGrpSpPr>
        <p:grpSpPr>
          <a:xfrm>
            <a:off x="845820" y="5249985"/>
            <a:ext cx="11449051" cy="1248803"/>
            <a:chOff x="845820" y="2821743"/>
            <a:chExt cx="11083819" cy="1248803"/>
          </a:xfrm>
        </p:grpSpPr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xmlns="" id="{8AEC3A54-BDC4-481C-B2F3-DCC614FBF624}"/>
                </a:ext>
              </a:extLst>
            </p:cNvPr>
            <p:cNvSpPr/>
            <p:nvPr/>
          </p:nvSpPr>
          <p:spPr>
            <a:xfrm>
              <a:off x="845820" y="2983230"/>
              <a:ext cx="994410" cy="925830"/>
            </a:xfrm>
            <a:prstGeom prst="diamond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TH Niramit AS" panose="02000506000000020004" pitchFamily="2" charset="-34"/>
                  <a:cs typeface="TH Niramit AS" panose="02000506000000020004" pitchFamily="2" charset="-34"/>
                  <a:sym typeface="Wingdings 2" panose="05020102010507070707" pitchFamily="18" charset="2"/>
                </a:rPr>
                <a:t></a:t>
              </a:r>
              <a:endParaRPr lang="en-US" sz="3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04A5739-58B2-479A-A8B0-36F0F53981AA}"/>
                </a:ext>
              </a:extLst>
            </p:cNvPr>
            <p:cNvSpPr txBox="1"/>
            <p:nvPr/>
          </p:nvSpPr>
          <p:spPr>
            <a:xfrm>
              <a:off x="1939819" y="2821743"/>
              <a:ext cx="9989820" cy="12488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1" indent="-457200" algn="thaiDi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th-TH" sz="3200" b="1" dirty="0">
                  <a:solidFill>
                    <a:srgbClr val="002060"/>
                  </a:solidFill>
                  <a:effectLst/>
                  <a:latin typeface="TH Niramit AS" panose="02000506000000020004" pitchFamily="2" charset="-34"/>
                  <a:ea typeface="Calibri" panose="020F0502020204030204" pitchFamily="34" charset="0"/>
                  <a:cs typeface="TH Niramit AS" panose="02000506000000020004" pitchFamily="2" charset="-34"/>
                </a:rPr>
                <a:t>การจัดชั่วโมงการทำงานของพยาบาลตามนโยบายของกลุ่มภารกิจด้าน</a:t>
              </a:r>
            </a:p>
            <a:p>
              <a:pPr marL="457200" marR="0" lvl="1" indent="-457200" algn="thaiDi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th-TH" sz="3200" b="1" dirty="0">
                  <a:solidFill>
                    <a:srgbClr val="002060"/>
                  </a:solidFill>
                  <a:effectLst/>
                  <a:latin typeface="TH Niramit AS" panose="02000506000000020004" pitchFamily="2" charset="-34"/>
                  <a:ea typeface="Calibri" panose="020F0502020204030204" pitchFamily="34" charset="0"/>
                  <a:cs typeface="TH Niramit AS" panose="02000506000000020004" pitchFamily="2" charset="-34"/>
                </a:rPr>
                <a:t>การพยาบาล</a:t>
              </a:r>
              <a:endParaRPr lang="en-US" sz="3200" b="1" dirty="0">
                <a:solidFill>
                  <a:srgbClr val="00206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7812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215"/>
            <a:ext cx="12192000" cy="1151779"/>
          </a:xfrm>
        </p:spPr>
        <p:txBody>
          <a:bodyPr anchor="ctr">
            <a:noAutofit/>
          </a:bodyPr>
          <a:lstStyle/>
          <a:p>
            <a:pPr algn="r"/>
            <a: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รูปแบบการบริหารจัดการชั่วโมงการทำงานของพยาบาล</a:t>
            </a:r>
            <a:b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องค์ประกอบที่ </a:t>
            </a:r>
            <a:r>
              <a:rPr lang="en-US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447690ED-FEAD-B865-31CF-AED711E6F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116693"/>
              </p:ext>
            </p:extLst>
          </p:nvPr>
        </p:nvGraphicFramePr>
        <p:xfrm>
          <a:off x="0" y="2002366"/>
          <a:ext cx="121920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xmlns="" val="1580713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4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กลวิธีที่ 2 </a:t>
                      </a:r>
                      <a:r>
                        <a:rPr lang="th-TH" sz="4000" b="1" kern="1200" dirty="0">
                          <a:solidFill>
                            <a:srgbClr val="002060"/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การทบทวนงานพยาบาลตามบทบาทวิชาชีพ (</a:t>
                      </a:r>
                      <a:r>
                        <a:rPr lang="en-US" sz="4000" b="1" kern="1200" dirty="0">
                          <a:solidFill>
                            <a:srgbClr val="002060"/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Nursing task review)</a:t>
                      </a:r>
                      <a:endParaRPr lang="en-US" sz="4000" b="1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5103687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902564D-5A14-4215-AE37-57FE9D4BB72C}"/>
              </a:ext>
            </a:extLst>
          </p:cNvPr>
          <p:cNvGrpSpPr/>
          <p:nvPr/>
        </p:nvGrpSpPr>
        <p:grpSpPr>
          <a:xfrm>
            <a:off x="845820" y="3257550"/>
            <a:ext cx="10984230" cy="925830"/>
            <a:chOff x="845820" y="2983230"/>
            <a:chExt cx="10984230" cy="925830"/>
          </a:xfrm>
        </p:grpSpPr>
        <p:sp>
          <p:nvSpPr>
            <p:cNvPr id="3" name="Diamond 2">
              <a:extLst>
                <a:ext uri="{FF2B5EF4-FFF2-40B4-BE49-F238E27FC236}">
                  <a16:creationId xmlns:a16="http://schemas.microsoft.com/office/drawing/2014/main" xmlns="" id="{6C6B1848-1200-432E-A204-AE73AE369C9E}"/>
                </a:ext>
              </a:extLst>
            </p:cNvPr>
            <p:cNvSpPr/>
            <p:nvPr/>
          </p:nvSpPr>
          <p:spPr>
            <a:xfrm>
              <a:off x="845820" y="2983230"/>
              <a:ext cx="994410" cy="925830"/>
            </a:xfrm>
            <a:prstGeom prst="diamon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TH Niramit AS" panose="02000506000000020004" pitchFamily="2" charset="-34"/>
                  <a:cs typeface="TH Niramit AS" panose="02000506000000020004" pitchFamily="2" charset="-34"/>
                  <a:sym typeface="Wingdings 2" panose="05020102010507070707" pitchFamily="18" charset="2"/>
                </a:rPr>
                <a:t></a:t>
              </a:r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6D4EE8D-83A7-4D18-948E-CDB43C8C7B4E}"/>
                </a:ext>
              </a:extLst>
            </p:cNvPr>
            <p:cNvSpPr txBox="1"/>
            <p:nvPr/>
          </p:nvSpPr>
          <p:spPr>
            <a:xfrm>
              <a:off x="1840230" y="3116125"/>
              <a:ext cx="998982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th-TH" sz="4000" b="1" kern="1200" dirty="0">
                  <a:solidFill>
                    <a:srgbClr val="002060"/>
                  </a:solidFill>
                  <a:effectLst/>
                  <a:latin typeface="TH Niramit AS" panose="02000506000000020004" pitchFamily="2" charset="-34"/>
                  <a:ea typeface="+mn-ea"/>
                  <a:cs typeface="TH Niramit AS" panose="02000506000000020004" pitchFamily="2" charset="-34"/>
                </a:rPr>
                <a:t>การปฏิบัติการพยาบาล</a:t>
              </a:r>
              <a:r>
                <a:rPr lang="en-US" sz="4000" b="1" kern="1200" dirty="0">
                  <a:solidFill>
                    <a:srgbClr val="002060"/>
                  </a:solidFill>
                  <a:effectLst/>
                  <a:latin typeface="TH Niramit AS" panose="02000506000000020004" pitchFamily="2" charset="-34"/>
                  <a:ea typeface="+mn-ea"/>
                  <a:cs typeface="TH Niramit AS" panose="02000506000000020004" pitchFamily="2" charset="-34"/>
                </a:rPr>
                <a:t> (Nursing task)</a:t>
              </a:r>
              <a:r>
                <a:rPr lang="th-TH" sz="4000" b="1" kern="1200" dirty="0">
                  <a:solidFill>
                    <a:srgbClr val="002060"/>
                  </a:solidFill>
                  <a:effectLst/>
                  <a:latin typeface="TH Niramit AS" panose="02000506000000020004" pitchFamily="2" charset="-34"/>
                  <a:ea typeface="+mn-ea"/>
                  <a:cs typeface="TH Niramit AS" panose="02000506000000020004" pitchFamily="2" charset="-34"/>
                </a:rPr>
                <a:t> </a:t>
              </a:r>
              <a:endParaRPr lang="en-US" sz="4000" kern="1200" dirty="0">
                <a:solidFill>
                  <a:srgbClr val="002060"/>
                </a:solidFill>
                <a:effectLst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7CCCA07-EA51-46C5-9765-3E0F481DF5EF}"/>
              </a:ext>
            </a:extLst>
          </p:cNvPr>
          <p:cNvGrpSpPr/>
          <p:nvPr/>
        </p:nvGrpSpPr>
        <p:grpSpPr>
          <a:xfrm>
            <a:off x="845820" y="4722284"/>
            <a:ext cx="10984230" cy="925830"/>
            <a:chOff x="845820" y="2983230"/>
            <a:chExt cx="10984230" cy="925830"/>
          </a:xfrm>
        </p:grpSpPr>
        <p:sp>
          <p:nvSpPr>
            <p:cNvPr id="9" name="Diamond 8">
              <a:extLst>
                <a:ext uri="{FF2B5EF4-FFF2-40B4-BE49-F238E27FC236}">
                  <a16:creationId xmlns:a16="http://schemas.microsoft.com/office/drawing/2014/main" xmlns="" id="{31A6A433-7D95-487F-A614-AF5992F27A5B}"/>
                </a:ext>
              </a:extLst>
            </p:cNvPr>
            <p:cNvSpPr/>
            <p:nvPr/>
          </p:nvSpPr>
          <p:spPr>
            <a:xfrm>
              <a:off x="845820" y="2983230"/>
              <a:ext cx="994410" cy="92583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TH Niramit AS" panose="02000506000000020004" pitchFamily="2" charset="-34"/>
                  <a:cs typeface="TH Niramit AS" panose="02000506000000020004" pitchFamily="2" charset="-34"/>
                  <a:sym typeface="Wingdings 2" panose="05020102010507070707" pitchFamily="18" charset="2"/>
                </a:rPr>
                <a:t></a:t>
              </a:r>
              <a:endParaRPr lang="en-US" sz="36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2D38943-1E1D-4EFA-86B0-82D693920CDE}"/>
                </a:ext>
              </a:extLst>
            </p:cNvPr>
            <p:cNvSpPr txBox="1"/>
            <p:nvPr/>
          </p:nvSpPr>
          <p:spPr>
            <a:xfrm>
              <a:off x="1840230" y="3067929"/>
              <a:ext cx="9989820" cy="7509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lvl="1" indent="-457200" algn="thaiDist">
                <a:lnSpc>
                  <a:spcPct val="107000"/>
                </a:lnSpc>
                <a:buFont typeface="+mj-lt"/>
                <a:buNone/>
              </a:pPr>
              <a:r>
                <a:rPr lang="th-TH" sz="4000" b="1" kern="1200" dirty="0">
                  <a:solidFill>
                    <a:srgbClr val="002060"/>
                  </a:solidFill>
                  <a:effectLst/>
                  <a:latin typeface="TH Niramit AS" panose="02000506000000020004" pitchFamily="2" charset="-34"/>
                  <a:ea typeface="+mn-ea"/>
                  <a:cs typeface="TH Niramit AS" panose="02000506000000020004" pitchFamily="2" charset="-34"/>
                </a:rPr>
                <a:t>การปฏิบัติงานที่ไม่ใช่บทบาทของพยาบาล (</a:t>
              </a:r>
              <a:r>
                <a:rPr lang="en-US" sz="4000" b="1" kern="1200" dirty="0">
                  <a:solidFill>
                    <a:srgbClr val="002060"/>
                  </a:solidFill>
                  <a:effectLst/>
                  <a:latin typeface="TH Niramit AS" panose="02000506000000020004" pitchFamily="2" charset="-34"/>
                  <a:ea typeface="+mn-ea"/>
                  <a:cs typeface="TH Niramit AS" panose="02000506000000020004" pitchFamily="2" charset="-34"/>
                </a:rPr>
                <a:t>Non- nursing task) </a:t>
              </a:r>
              <a:endParaRPr lang="en-US" sz="4000" b="1" dirty="0">
                <a:solidFill>
                  <a:srgbClr val="00206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3491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215"/>
            <a:ext cx="12192000" cy="1151779"/>
          </a:xfrm>
        </p:spPr>
        <p:txBody>
          <a:bodyPr anchor="ctr">
            <a:noAutofit/>
          </a:bodyPr>
          <a:lstStyle/>
          <a:p>
            <a:pPr algn="r"/>
            <a: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รูปแบบการบริหารจัดการชั่วโมงการทำงานของพยาบาล</a:t>
            </a:r>
            <a:b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องค์ประกอบที่ </a:t>
            </a:r>
            <a:r>
              <a:rPr lang="en-US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447690ED-FEAD-B865-31CF-AED711E6F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289921"/>
              </p:ext>
            </p:extLst>
          </p:nvPr>
        </p:nvGraphicFramePr>
        <p:xfrm>
          <a:off x="0" y="2002366"/>
          <a:ext cx="121920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xmlns="" val="1580713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4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กลวิธีที่ 3 </a:t>
                      </a:r>
                      <a:r>
                        <a:rPr lang="th-TH" sz="4400" b="1" kern="1200" dirty="0">
                          <a:solidFill>
                            <a:srgbClr val="002060"/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การผสมผสานทักษะพยาบาล (</a:t>
                      </a:r>
                      <a:r>
                        <a:rPr lang="en-US" sz="4400" b="1" kern="1200" dirty="0">
                          <a:solidFill>
                            <a:srgbClr val="002060"/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Nursing skill mix)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5103687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902564D-5A14-4215-AE37-57FE9D4BB72C}"/>
              </a:ext>
            </a:extLst>
          </p:cNvPr>
          <p:cNvGrpSpPr/>
          <p:nvPr/>
        </p:nvGrpSpPr>
        <p:grpSpPr>
          <a:xfrm>
            <a:off x="845820" y="3143250"/>
            <a:ext cx="10984230" cy="925830"/>
            <a:chOff x="845820" y="2983230"/>
            <a:chExt cx="10984230" cy="925830"/>
          </a:xfrm>
        </p:grpSpPr>
        <p:sp>
          <p:nvSpPr>
            <p:cNvPr id="3" name="Diamond 2">
              <a:extLst>
                <a:ext uri="{FF2B5EF4-FFF2-40B4-BE49-F238E27FC236}">
                  <a16:creationId xmlns:a16="http://schemas.microsoft.com/office/drawing/2014/main" xmlns="" id="{6C6B1848-1200-432E-A204-AE73AE369C9E}"/>
                </a:ext>
              </a:extLst>
            </p:cNvPr>
            <p:cNvSpPr/>
            <p:nvPr/>
          </p:nvSpPr>
          <p:spPr>
            <a:xfrm>
              <a:off x="845820" y="2983230"/>
              <a:ext cx="994410" cy="925830"/>
            </a:xfrm>
            <a:prstGeom prst="diamon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TH Niramit AS" panose="02000506000000020004" pitchFamily="2" charset="-34"/>
                  <a:cs typeface="TH Niramit AS" panose="02000506000000020004" pitchFamily="2" charset="-34"/>
                  <a:sym typeface="Wingdings 2" panose="05020102010507070707" pitchFamily="18" charset="2"/>
                </a:rPr>
                <a:t></a:t>
              </a:r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6D4EE8D-83A7-4D18-948E-CDB43C8C7B4E}"/>
                </a:ext>
              </a:extLst>
            </p:cNvPr>
            <p:cNvSpPr txBox="1"/>
            <p:nvPr/>
          </p:nvSpPr>
          <p:spPr>
            <a:xfrm>
              <a:off x="1840230" y="3086874"/>
              <a:ext cx="998982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th-TH" sz="4400" b="1" kern="1200" dirty="0">
                  <a:solidFill>
                    <a:srgbClr val="002060"/>
                  </a:solidFill>
                  <a:effectLst/>
                  <a:latin typeface="TH Niramit AS" panose="02000506000000020004" pitchFamily="2" charset="-34"/>
                  <a:ea typeface="+mn-ea"/>
                  <a:cs typeface="TH Niramit AS" panose="02000506000000020004" pitchFamily="2" charset="-34"/>
                </a:rPr>
                <a:t>การจัดตารางเวรให้มีการผสมผสานทักษะพยาบาล </a:t>
              </a:r>
              <a:endParaRPr lang="en-US" sz="4400" b="1" kern="1200" dirty="0">
                <a:solidFill>
                  <a:srgbClr val="002060"/>
                </a:solidFill>
                <a:effectLst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7CCCA07-EA51-46C5-9765-3E0F481DF5EF}"/>
              </a:ext>
            </a:extLst>
          </p:cNvPr>
          <p:cNvGrpSpPr/>
          <p:nvPr/>
        </p:nvGrpSpPr>
        <p:grpSpPr>
          <a:xfrm>
            <a:off x="845820" y="4439064"/>
            <a:ext cx="10984230" cy="1446550"/>
            <a:chOff x="845820" y="2722870"/>
            <a:chExt cx="10984230" cy="1446550"/>
          </a:xfrm>
        </p:grpSpPr>
        <p:sp>
          <p:nvSpPr>
            <p:cNvPr id="9" name="Diamond 8">
              <a:extLst>
                <a:ext uri="{FF2B5EF4-FFF2-40B4-BE49-F238E27FC236}">
                  <a16:creationId xmlns:a16="http://schemas.microsoft.com/office/drawing/2014/main" xmlns="" id="{31A6A433-7D95-487F-A614-AF5992F27A5B}"/>
                </a:ext>
              </a:extLst>
            </p:cNvPr>
            <p:cNvSpPr/>
            <p:nvPr/>
          </p:nvSpPr>
          <p:spPr>
            <a:xfrm>
              <a:off x="845820" y="2983230"/>
              <a:ext cx="994410" cy="92583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TH Niramit AS" panose="02000506000000020004" pitchFamily="2" charset="-34"/>
                  <a:cs typeface="TH Niramit AS" panose="02000506000000020004" pitchFamily="2" charset="-34"/>
                  <a:sym typeface="Wingdings 2" panose="05020102010507070707" pitchFamily="18" charset="2"/>
                </a:rPr>
                <a:t></a:t>
              </a:r>
              <a:endParaRPr lang="en-US" sz="36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2D38943-1E1D-4EFA-86B0-82D693920CDE}"/>
                </a:ext>
              </a:extLst>
            </p:cNvPr>
            <p:cNvSpPr txBox="1"/>
            <p:nvPr/>
          </p:nvSpPr>
          <p:spPr>
            <a:xfrm>
              <a:off x="1840230" y="2722870"/>
              <a:ext cx="9989820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th-TH" sz="4400" b="1" kern="1200" dirty="0">
                  <a:solidFill>
                    <a:srgbClr val="002060"/>
                  </a:solidFill>
                  <a:effectLst/>
                  <a:latin typeface="TH Niramit AS" panose="02000506000000020004" pitchFamily="2" charset="-34"/>
                  <a:ea typeface="+mn-ea"/>
                  <a:cs typeface="TH Niramit AS" panose="02000506000000020004" pitchFamily="2" charset="-34"/>
                </a:rPr>
                <a:t>การหมุนเวียนงาน </a:t>
              </a:r>
              <a:r>
                <a:rPr lang="en-US" sz="4400" b="1" kern="1200" dirty="0">
                  <a:solidFill>
                    <a:srgbClr val="002060"/>
                  </a:solidFill>
                  <a:effectLst/>
                  <a:latin typeface="TH Niramit AS" panose="02000506000000020004" pitchFamily="2" charset="-34"/>
                  <a:ea typeface="+mn-ea"/>
                  <a:cs typeface="TH Niramit AS" panose="02000506000000020004" pitchFamily="2" charset="-34"/>
                </a:rPr>
                <a:t>(Job rotation)</a:t>
              </a:r>
              <a:r>
                <a:rPr lang="th-TH" sz="4400" b="1" kern="1200" dirty="0">
                  <a:solidFill>
                    <a:srgbClr val="002060"/>
                  </a:solidFill>
                  <a:effectLst/>
                  <a:latin typeface="TH Niramit AS" panose="02000506000000020004" pitchFamily="2" charset="-34"/>
                  <a:ea typeface="+mn-ea"/>
                  <a:cs typeface="TH Niramit AS" panose="02000506000000020004" pitchFamily="2" charset="-34"/>
                </a:rPr>
                <a:t> ตามข้อกำหนดของกลุ่มการพยาบาล</a:t>
              </a:r>
              <a:endParaRPr lang="en-US" sz="4400" b="1" kern="1200" dirty="0">
                <a:solidFill>
                  <a:srgbClr val="002060"/>
                </a:solidFill>
                <a:effectLst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7395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215"/>
            <a:ext cx="12192000" cy="1151779"/>
          </a:xfrm>
        </p:spPr>
        <p:txBody>
          <a:bodyPr anchor="ctr">
            <a:noAutofit/>
          </a:bodyPr>
          <a:lstStyle/>
          <a:p>
            <a:pPr algn="r"/>
            <a: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รูปแบบการบริหารจัดการชั่วโมงการทำงานของพยาบาล</a:t>
            </a:r>
            <a:b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องค์ประกอบที่ </a:t>
            </a:r>
            <a:r>
              <a:rPr lang="en-US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 </a:t>
            </a:r>
            <a: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(ต่อ)</a:t>
            </a:r>
            <a:endParaRPr lang="en-US" sz="48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447690ED-FEAD-B865-31CF-AED711E6F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239507"/>
              </p:ext>
            </p:extLst>
          </p:nvPr>
        </p:nvGraphicFramePr>
        <p:xfrm>
          <a:off x="0" y="1938866"/>
          <a:ext cx="1219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730">
                  <a:extLst>
                    <a:ext uri="{9D8B030D-6E8A-4147-A177-3AD203B41FA5}">
                      <a16:colId xmlns:a16="http://schemas.microsoft.com/office/drawing/2014/main" xmlns="" val="1580713600"/>
                    </a:ext>
                  </a:extLst>
                </a:gridCol>
                <a:gridCol w="11433270">
                  <a:extLst>
                    <a:ext uri="{9D8B030D-6E8A-4147-A177-3AD203B41FA5}">
                      <a16:colId xmlns:a16="http://schemas.microsoft.com/office/drawing/2014/main" xmlns="" val="24871221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กลวิธีที่ 4 </a:t>
                      </a:r>
                      <a:r>
                        <a:rPr lang="th-TH" sz="4400" b="1" kern="1200" dirty="0">
                          <a:solidFill>
                            <a:schemeClr val="lt1"/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 </a:t>
                      </a:r>
                      <a:r>
                        <a:rPr lang="th-TH" sz="4400" b="1" kern="1200" dirty="0">
                          <a:solidFill>
                            <a:srgbClr val="002060"/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การนิเทศทางคลินิก (</a:t>
                      </a:r>
                      <a:r>
                        <a:rPr lang="en-US" sz="4400" b="1" kern="1200" dirty="0">
                          <a:solidFill>
                            <a:srgbClr val="002060"/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Clinical Supervision)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5103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  <a:sym typeface="Wingdings 2" panose="05020102010507070707" pitchFamily="18" charset="2"/>
                        </a:rPr>
                        <a:t></a:t>
                      </a:r>
                      <a:endParaRPr lang="en-US" sz="44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th-TH" sz="4400" b="1" kern="1200" dirty="0">
                          <a:solidFill>
                            <a:srgbClr val="002060"/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กำหนดเป้าหมายผลลัพธ์ทางการพยาบาล</a:t>
                      </a:r>
                      <a:endParaRPr lang="en-US" sz="4400" b="1" kern="1200" dirty="0">
                        <a:solidFill>
                          <a:srgbClr val="002060"/>
                        </a:solidFill>
                        <a:effectLst/>
                        <a:latin typeface="TH Niramit AS" panose="02000506000000020004" pitchFamily="2" charset="-34"/>
                        <a:ea typeface="+mn-ea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0512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  <a:sym typeface="Wingdings 2" panose="05020102010507070707" pitchFamily="18" charset="2"/>
                        </a:rPr>
                        <a:t></a:t>
                      </a:r>
                      <a:endParaRPr lang="en-US" sz="44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th-TH" sz="4400" b="1" kern="1200" dirty="0">
                          <a:solidFill>
                            <a:srgbClr val="002060"/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กำหนดหัวข้อ/เรื่องในการนิเทศทางคลินิก</a:t>
                      </a:r>
                      <a:endParaRPr lang="en-US" sz="4400" b="1" kern="1200" dirty="0">
                        <a:solidFill>
                          <a:srgbClr val="002060"/>
                        </a:solidFill>
                        <a:effectLst/>
                        <a:latin typeface="TH Niramit AS" panose="02000506000000020004" pitchFamily="2" charset="-34"/>
                        <a:ea typeface="+mn-ea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466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  <a:sym typeface="Wingdings 2" panose="05020102010507070707" pitchFamily="18" charset="2"/>
                        </a:rPr>
                        <a:t></a:t>
                      </a:r>
                      <a:endParaRPr lang="en-US" sz="44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th-TH" sz="4400" b="1" kern="1200" dirty="0">
                          <a:solidFill>
                            <a:srgbClr val="002060"/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การประเมินสถานการณ์ในหัวข้อและเป้าหมายของการนิเทศ</a:t>
                      </a:r>
                      <a:endParaRPr lang="en-US" sz="4400" b="1" kern="1200" dirty="0">
                        <a:solidFill>
                          <a:srgbClr val="002060"/>
                        </a:solidFill>
                        <a:effectLst/>
                        <a:latin typeface="TH Niramit AS" panose="02000506000000020004" pitchFamily="2" charset="-34"/>
                        <a:ea typeface="+mn-ea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7274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  <a:sym typeface="Wingdings 2" panose="05020102010507070707" pitchFamily="18" charset="2"/>
                        </a:rPr>
                        <a:t></a:t>
                      </a:r>
                      <a:endParaRPr lang="en-US" sz="44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th-TH" sz="4400" b="1" kern="1200" dirty="0">
                          <a:solidFill>
                            <a:srgbClr val="002060"/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การวางแผนการนิเทศรายบุคคล</a:t>
                      </a:r>
                      <a:endParaRPr lang="en-US" sz="4400" b="1" kern="1200" dirty="0">
                        <a:solidFill>
                          <a:srgbClr val="002060"/>
                        </a:solidFill>
                        <a:effectLst/>
                        <a:latin typeface="TH Niramit AS" panose="02000506000000020004" pitchFamily="2" charset="-34"/>
                        <a:ea typeface="+mn-ea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1823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  <a:sym typeface="Wingdings 2" panose="05020102010507070707" pitchFamily="18" charset="2"/>
                        </a:rPr>
                        <a:t></a:t>
                      </a:r>
                      <a:endParaRPr lang="en-US" sz="44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400" b="1" kern="1200" dirty="0">
                          <a:solidFill>
                            <a:srgbClr val="002060"/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การประเมินผลลัพธ์ทางการพยาบาล</a:t>
                      </a:r>
                      <a:endParaRPr lang="en-US" sz="4400" b="1" kern="1200" dirty="0">
                        <a:solidFill>
                          <a:srgbClr val="002060"/>
                        </a:solidFill>
                        <a:effectLst/>
                        <a:latin typeface="TH Niramit AS" panose="02000506000000020004" pitchFamily="2" charset="-34"/>
                        <a:ea typeface="+mn-ea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5551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81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6962" y="153535"/>
            <a:ext cx="5640512" cy="3973965"/>
          </a:xfrm>
        </p:spPr>
        <p:txBody>
          <a:bodyPr anchor="ctr">
            <a:normAutofit fontScale="90000"/>
          </a:bodyPr>
          <a:lstStyle/>
          <a:p>
            <a:r>
              <a:rPr lang="th-TH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การบริหารจัดการชั่วโมงการทำงานของพยาบาล</a:t>
            </a:r>
            <a:br>
              <a:rPr lang="th-TH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44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(องค์ประกอบที่ 3</a:t>
            </a:r>
            <a:r>
              <a:rPr lang="en-US" sz="44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:</a:t>
            </a:r>
            <a:br>
              <a:rPr lang="en-US" sz="44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44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โปรแกรมการจัดตารางเวร)</a:t>
            </a:r>
            <a:endParaRPr lang="en-US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9155" y="4957069"/>
            <a:ext cx="5558319" cy="1238616"/>
          </a:xfrm>
        </p:spPr>
        <p:txBody>
          <a:bodyPr>
            <a:normAutofit fontScale="92500" lnSpcReduction="10000"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th-TH" sz="43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ดร.กนกพร   แจ่มสมบูรณ์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th-TH" sz="36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ผู้ช่วยผู้อำนวยการกองการพยาบาล</a:t>
            </a:r>
            <a:endParaRPr lang="en-US" sz="36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40CBE3-3F91-419A-A649-32AB388ECA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78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215"/>
            <a:ext cx="12192000" cy="1151779"/>
          </a:xfrm>
        </p:spPr>
        <p:txBody>
          <a:bodyPr anchor="ctr">
            <a:noAutofit/>
          </a:bodyPr>
          <a:lstStyle/>
          <a:p>
            <a:pPr algn="r"/>
            <a: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รูปแบบการบริหารจัดการชั่วโมงการทำงานของพยาบาล</a:t>
            </a:r>
            <a:b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องค์ประกอบที่ 3</a:t>
            </a:r>
            <a:endParaRPr lang="en-US" sz="48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CDC2776-2710-4705-86BF-C2D93F0A107E}"/>
              </a:ext>
            </a:extLst>
          </p:cNvPr>
          <p:cNvGrpSpPr/>
          <p:nvPr/>
        </p:nvGrpSpPr>
        <p:grpSpPr>
          <a:xfrm>
            <a:off x="177956" y="2151247"/>
            <a:ext cx="2948948" cy="590468"/>
            <a:chOff x="5824" y="2082405"/>
            <a:chExt cx="2948948" cy="8151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C295180E-8441-4216-A26E-59B921901D76}"/>
                </a:ext>
              </a:extLst>
            </p:cNvPr>
            <p:cNvSpPr/>
            <p:nvPr/>
          </p:nvSpPr>
          <p:spPr>
            <a:xfrm>
              <a:off x="5824" y="2082405"/>
              <a:ext cx="2948948" cy="81517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FE16E80-26BD-4FD6-BD67-870DCC5C7150}"/>
                </a:ext>
              </a:extLst>
            </p:cNvPr>
            <p:cNvSpPr txBox="1"/>
            <p:nvPr/>
          </p:nvSpPr>
          <p:spPr>
            <a:xfrm>
              <a:off x="5824" y="2082405"/>
              <a:ext cx="2948948" cy="8151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422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endParaRPr lang="en-US" sz="2400" b="1" kern="1200" dirty="0"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</p:grpSp>
      <p:grpSp>
        <p:nvGrpSpPr>
          <p:cNvPr id="18" name="กลุ่ม 1">
            <a:extLst>
              <a:ext uri="{FF2B5EF4-FFF2-40B4-BE49-F238E27FC236}">
                <a16:creationId xmlns:a16="http://schemas.microsoft.com/office/drawing/2014/main" xmlns="" id="{08BE19BD-6292-4B2B-BB9E-3C6D5A2B5C7E}"/>
              </a:ext>
            </a:extLst>
          </p:cNvPr>
          <p:cNvGrpSpPr/>
          <p:nvPr/>
        </p:nvGrpSpPr>
        <p:grpSpPr>
          <a:xfrm>
            <a:off x="335280" y="2037692"/>
            <a:ext cx="10713720" cy="4537092"/>
            <a:chOff x="-468560" y="1248727"/>
            <a:chExt cx="6462457" cy="317765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4EAA9310-C854-40A7-A249-BCC4F4AFD7B2}"/>
                </a:ext>
              </a:extLst>
            </p:cNvPr>
            <p:cNvGrpSpPr/>
            <p:nvPr/>
          </p:nvGrpSpPr>
          <p:grpSpPr>
            <a:xfrm>
              <a:off x="-468560" y="1314997"/>
              <a:ext cx="2133600" cy="3111383"/>
              <a:chOff x="0" y="1704352"/>
              <a:chExt cx="2133600" cy="3111383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xmlns="" id="{0FFBD8BD-2773-4F3A-8026-B4C964668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420888"/>
                <a:ext cx="2133600" cy="2394847"/>
              </a:xfrm>
              <a:prstGeom prst="rect">
                <a:avLst/>
              </a:prstGeom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35BBACBF-BF55-4C8E-974C-69D272DA0CDE}"/>
                  </a:ext>
                </a:extLst>
              </p:cNvPr>
              <p:cNvSpPr txBox="1"/>
              <p:nvPr/>
            </p:nvSpPr>
            <p:spPr>
              <a:xfrm>
                <a:off x="520908" y="1704352"/>
                <a:ext cx="1296144" cy="156429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0" lvl="0" indent="0" algn="ctr" defTabSz="14224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  <a:defRPr cap="all"/>
                </a:pPr>
                <a:r>
                  <a:rPr lang="th-TH" sz="3600" b="1" kern="1200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การวางแผนอัตรากำลัง</a:t>
                </a:r>
                <a:endParaRPr lang="en-US" sz="2800" b="1" kern="1200" dirty="0"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BA4A0E05-A1C1-48C9-953C-B10D9A1AB162}"/>
                </a:ext>
              </a:extLst>
            </p:cNvPr>
            <p:cNvGrpSpPr/>
            <p:nvPr/>
          </p:nvGrpSpPr>
          <p:grpSpPr>
            <a:xfrm>
              <a:off x="971600" y="1317057"/>
              <a:ext cx="2133600" cy="3071971"/>
              <a:chOff x="-91752" y="949645"/>
              <a:chExt cx="2133600" cy="3071971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xmlns="" id="{FCDF66D1-0B35-4A73-9377-7ABB84BA51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1752" y="1626769"/>
                <a:ext cx="2133600" cy="2394847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6B5B166A-49BD-4282-94A4-477190E14600}"/>
                  </a:ext>
                </a:extLst>
              </p:cNvPr>
              <p:cNvSpPr txBox="1"/>
              <p:nvPr/>
            </p:nvSpPr>
            <p:spPr>
              <a:xfrm>
                <a:off x="331658" y="949645"/>
                <a:ext cx="1399220" cy="156429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 anchor="ctr">
                <a:spAutoFit/>
              </a:bodyPr>
              <a:lstStyle/>
              <a:p>
                <a:pPr lvl="0">
                  <a:lnSpc>
                    <a:spcPct val="100000"/>
                  </a:lnSpc>
                  <a:defRPr cap="all"/>
                </a:pPr>
                <a:r>
                  <a:rPr lang="th-TH" sz="3600" b="1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การจัดตารางแบบมีส่วนร่วม </a:t>
                </a:r>
                <a:endParaRPr lang="en-US" sz="3600" b="1" dirty="0"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8705A7D2-E938-49E2-9900-EB0D52EB0E92}"/>
                </a:ext>
              </a:extLst>
            </p:cNvPr>
            <p:cNvGrpSpPr/>
            <p:nvPr/>
          </p:nvGrpSpPr>
          <p:grpSpPr>
            <a:xfrm>
              <a:off x="2411760" y="1256143"/>
              <a:ext cx="2133600" cy="3145548"/>
              <a:chOff x="-91752" y="1343517"/>
              <a:chExt cx="2133600" cy="3145548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xmlns="" id="{9738EAAB-F054-41C8-B39E-60D84765FF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1752" y="2094218"/>
                <a:ext cx="2133600" cy="2394847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30A4AE5B-DA6D-4D18-A84A-C9553FB98C7D}"/>
                  </a:ext>
                </a:extLst>
              </p:cNvPr>
              <p:cNvSpPr txBox="1"/>
              <p:nvPr/>
            </p:nvSpPr>
            <p:spPr>
              <a:xfrm>
                <a:off x="311188" y="1343517"/>
                <a:ext cx="1557536" cy="161668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anchor="ctr">
                <a:spAutoFit/>
              </a:bodyPr>
              <a:lstStyle/>
              <a:p>
                <a:pPr lvl="0">
                  <a:lnSpc>
                    <a:spcPct val="100000"/>
                  </a:lnSpc>
                  <a:defRPr cap="all"/>
                </a:pPr>
                <a:r>
                  <a:rPr lang="th-TH" sz="3600" b="1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การแก้ไขเปลี่ยนแปลง</a:t>
                </a:r>
              </a:p>
              <a:p>
                <a:pPr lvl="0">
                  <a:lnSpc>
                    <a:spcPct val="100000"/>
                  </a:lnSpc>
                  <a:defRPr cap="all"/>
                </a:pPr>
                <a:r>
                  <a:rPr lang="th-TH" sz="3600" b="1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ตารางเวรภายในเดือน</a:t>
                </a:r>
                <a:endParaRPr lang="en-US" sz="2400" b="1" dirty="0">
                  <a:solidFill>
                    <a:srgbClr val="FF000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AEF37F4C-6914-43C3-A7E4-D65E6E172746}"/>
                </a:ext>
              </a:extLst>
            </p:cNvPr>
            <p:cNvGrpSpPr/>
            <p:nvPr/>
          </p:nvGrpSpPr>
          <p:grpSpPr>
            <a:xfrm>
              <a:off x="3860297" y="1248727"/>
              <a:ext cx="2133600" cy="3125615"/>
              <a:chOff x="-108287" y="1322168"/>
              <a:chExt cx="2133600" cy="3125615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xmlns="" id="{7DB7EF2A-907D-417C-87EB-FBDC822C84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8287" y="2052936"/>
                <a:ext cx="2133600" cy="2394847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CC939190-5B6B-44D7-A5E4-182239E334E3}"/>
                  </a:ext>
                </a:extLst>
              </p:cNvPr>
              <p:cNvSpPr txBox="1"/>
              <p:nvPr/>
            </p:nvSpPr>
            <p:spPr>
              <a:xfrm>
                <a:off x="439889" y="1322168"/>
                <a:ext cx="1399220" cy="161668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anchor="ctr">
                <a:spAutoFit/>
              </a:bodyPr>
              <a:lstStyle/>
              <a:p>
                <a:pPr marL="0" lvl="0" indent="0" algn="ctr" defTabSz="10668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  <a:defRPr cap="all"/>
                </a:pPr>
                <a:r>
                  <a:rPr lang="th-TH" sz="3600" b="1" kern="1200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การเบิกจ่ายค่าตอบแทนตามการปฏิบัติงาน</a:t>
                </a:r>
                <a:endParaRPr lang="en-US" sz="3600" kern="1200" dirty="0"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5588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9BF8C50-0B3C-4826-B764-9C3FF5377939}"/>
              </a:ext>
            </a:extLst>
          </p:cNvPr>
          <p:cNvSpPr/>
          <p:nvPr/>
        </p:nvSpPr>
        <p:spPr>
          <a:xfrm>
            <a:off x="0" y="628650"/>
            <a:ext cx="12192000" cy="7200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/>
              <a:t> </a:t>
            </a:r>
            <a:r>
              <a:rPr lang="th-TH" sz="5400" b="1" i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สรุป</a:t>
            </a:r>
            <a:r>
              <a:rPr lang="th-TH" sz="5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36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การบริหารจัดการชั่วโมงการทำงานของพยาบาลตามมาตรฐานในหอผู้ป่วยใน</a:t>
            </a:r>
            <a:endParaRPr lang="en-US" sz="36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D4513AEE-AB0E-49D0-80F3-7DF8A307B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014157"/>
              </p:ext>
            </p:extLst>
          </p:nvPr>
        </p:nvGraphicFramePr>
        <p:xfrm>
          <a:off x="287655" y="2005330"/>
          <a:ext cx="1161669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013">
                  <a:extLst>
                    <a:ext uri="{9D8B030D-6E8A-4147-A177-3AD203B41FA5}">
                      <a16:colId xmlns:a16="http://schemas.microsoft.com/office/drawing/2014/main" xmlns="" val="2734108773"/>
                    </a:ext>
                  </a:extLst>
                </a:gridCol>
                <a:gridCol w="1123170">
                  <a:extLst>
                    <a:ext uri="{9D8B030D-6E8A-4147-A177-3AD203B41FA5}">
                      <a16:colId xmlns:a16="http://schemas.microsoft.com/office/drawing/2014/main" xmlns="" val="2353610070"/>
                    </a:ext>
                  </a:extLst>
                </a:gridCol>
                <a:gridCol w="8182507">
                  <a:extLst>
                    <a:ext uri="{9D8B030D-6E8A-4147-A177-3AD203B41FA5}">
                      <a16:colId xmlns:a16="http://schemas.microsoft.com/office/drawing/2014/main" xmlns="" val="2831925744"/>
                    </a:ext>
                  </a:extLst>
                </a:gridCol>
              </a:tblGrid>
              <a:tr h="217170">
                <a:tc gridSpan="3"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องค์ประกอบ</a:t>
                      </a:r>
                      <a:endParaRPr lang="en-US" sz="36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3428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องค์ประกอบที่ 1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นโยบายการบริหารจัดการชั่วโมงการทำงานของพยาบาล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8377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องค์ประกอบที่ 2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คู่มือการบริหารจัดการชั่วโมงการทำงานของพยาบาล  มี 4 กลวิธี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61326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กลวิธีที่ 1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การบริหารจัดการชั่วโมงการทำงานของพยาบาลตามมาตรฐาน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5110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กลวิธีที่ 2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Niramit AS" panose="02000506000000020004" pitchFamily="2" charset="-34"/>
                        <a:ea typeface="+mn-ea"/>
                        <a:cs typeface="TH Niramit AS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การทบทวนงานพยาบาลตามบทบาทวิชาชีพ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881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กลวิธีที่ 3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Niramit AS" panose="02000506000000020004" pitchFamily="2" charset="-34"/>
                        <a:ea typeface="+mn-ea"/>
                        <a:cs typeface="TH Niramit AS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การผสมผสานทักษะพยาบาล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0191469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กลวิธีที่ 4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Niramit AS" panose="02000506000000020004" pitchFamily="2" charset="-34"/>
                        <a:ea typeface="+mn-ea"/>
                        <a:cs typeface="TH Niramit AS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การนิเทศทางคลินิก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7784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องค์ประกอบที่ 3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โปรแกรมการจัดตารางเวร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5237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329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23044C2-FF21-47C1-8CF7-7F1B6A29D52E}"/>
              </a:ext>
            </a:extLst>
          </p:cNvPr>
          <p:cNvSpPr txBox="1"/>
          <p:nvPr/>
        </p:nvSpPr>
        <p:spPr>
          <a:xfrm>
            <a:off x="0" y="135374"/>
            <a:ext cx="12192000" cy="76944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ผลการใช้รูปแบบ</a:t>
            </a:r>
            <a:endParaRPr lang="en-US" sz="44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xmlns="" id="{7AE36B76-AAF9-4617-BD82-608B70527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99343"/>
              </p:ext>
            </p:extLst>
          </p:nvPr>
        </p:nvGraphicFramePr>
        <p:xfrm>
          <a:off x="0" y="1325880"/>
          <a:ext cx="121920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5465">
                  <a:extLst>
                    <a:ext uri="{9D8B030D-6E8A-4147-A177-3AD203B41FA5}">
                      <a16:colId xmlns:a16="http://schemas.microsoft.com/office/drawing/2014/main" xmlns="" val="2734108773"/>
                    </a:ext>
                  </a:extLst>
                </a:gridCol>
                <a:gridCol w="9766535">
                  <a:extLst>
                    <a:ext uri="{9D8B030D-6E8A-4147-A177-3AD203B41FA5}">
                      <a16:colId xmlns:a16="http://schemas.microsoft.com/office/drawing/2014/main" xmlns="" val="2353610070"/>
                    </a:ext>
                  </a:extLst>
                </a:gridCol>
              </a:tblGrid>
              <a:tr h="217170">
                <a:tc gridSpan="2"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ผลลัพธ์ทางการพยาบาล</a:t>
                      </a:r>
                      <a:endParaRPr lang="en-US" sz="36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34286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ด้านความปลอดภัย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8377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ความผิดพลาดในการบริหารยา 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HAD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6132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ความผิดพลาดในการให้เลือด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3183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การติดเชื้อทางเดินปัสสาวะจากการคาสายสวน 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(CAUTI) / 1</a:t>
                      </a:r>
                      <a:r>
                        <a:rPr lang="th-TH" sz="32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,000 วันนอน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434369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ด้านการบริหารจัดการชั่วโมงการทำงาน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2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5237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พยาบาลปฏิบัติงานเกิน 60 ชั่วโมง / สัปดาห์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4400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พยาบาลปฏิบัติงานเกิน 12 ชั่วโมง / วัน ติดกันไม่เกิน 3 วัน / สัปดาห์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9180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57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E8CBA4E-5E30-4ECB-C8B5-A93E9AE047F6}"/>
              </a:ext>
            </a:extLst>
          </p:cNvPr>
          <p:cNvSpPr/>
          <p:nvPr/>
        </p:nvSpPr>
        <p:spPr>
          <a:xfrm>
            <a:off x="0" y="0"/>
            <a:ext cx="12192000" cy="939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8000" b="1" dirty="0"/>
              <a:t>ความเป็นมา</a:t>
            </a:r>
            <a:endParaRPr lang="en-US" sz="80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35414ED-E2FC-4D30-ACEF-AFAEEC4D7704}"/>
              </a:ext>
            </a:extLst>
          </p:cNvPr>
          <p:cNvGrpSpPr/>
          <p:nvPr/>
        </p:nvGrpSpPr>
        <p:grpSpPr>
          <a:xfrm>
            <a:off x="1108710" y="1611630"/>
            <a:ext cx="4827270" cy="674370"/>
            <a:chOff x="1108710" y="1611630"/>
            <a:chExt cx="4827270" cy="674370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xmlns="" id="{95FEA12E-8FD2-43E9-9878-81818B21E91D}"/>
                </a:ext>
              </a:extLst>
            </p:cNvPr>
            <p:cNvSpPr/>
            <p:nvPr/>
          </p:nvSpPr>
          <p:spPr>
            <a:xfrm rot="5400000">
              <a:off x="1051560" y="1805940"/>
              <a:ext cx="537210" cy="422910"/>
            </a:xfrm>
            <a:prstGeom prst="triangl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D374F4AF-031F-445D-B0B7-EDEDDAF5AA28}"/>
                </a:ext>
              </a:extLst>
            </p:cNvPr>
            <p:cNvSpPr/>
            <p:nvPr/>
          </p:nvSpPr>
          <p:spPr>
            <a:xfrm>
              <a:off x="1531620" y="1611630"/>
              <a:ext cx="4404360" cy="6743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3600" dirty="0">
                  <a:solidFill>
                    <a:srgbClr val="002060"/>
                  </a:solidFill>
                </a:rPr>
                <a:t> </a:t>
              </a:r>
              <a:r>
                <a:rPr lang="th-TH" sz="3600" b="1" dirty="0">
                  <a:solidFill>
                    <a:srgbClr val="00206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การขึ้นเวรของพยาบาล</a:t>
              </a:r>
              <a:endParaRPr lang="en-US" sz="36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0FA62B5-48FE-41FB-A29B-00151A096308}"/>
              </a:ext>
            </a:extLst>
          </p:cNvPr>
          <p:cNvGrpSpPr/>
          <p:nvPr/>
        </p:nvGrpSpPr>
        <p:grpSpPr>
          <a:xfrm>
            <a:off x="1108710" y="2423159"/>
            <a:ext cx="4827270" cy="674370"/>
            <a:chOff x="1108710" y="1611630"/>
            <a:chExt cx="4827270" cy="674370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xmlns="" id="{50CCC08F-31F4-4C74-9CA6-8E013C015976}"/>
                </a:ext>
              </a:extLst>
            </p:cNvPr>
            <p:cNvSpPr/>
            <p:nvPr/>
          </p:nvSpPr>
          <p:spPr>
            <a:xfrm rot="5400000">
              <a:off x="1051560" y="1805940"/>
              <a:ext cx="537210" cy="422910"/>
            </a:xfrm>
            <a:prstGeom prst="triangl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9B0B1352-89E6-4B19-BD4B-2172D5B9692E}"/>
                </a:ext>
              </a:extLst>
            </p:cNvPr>
            <p:cNvSpPr/>
            <p:nvPr/>
          </p:nvSpPr>
          <p:spPr>
            <a:xfrm>
              <a:off x="1531620" y="1611630"/>
              <a:ext cx="4404360" cy="6743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3600" b="1" dirty="0">
                  <a:solidFill>
                    <a:srgbClr val="00206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 งานการพยาบาลอายุรกรรม</a:t>
              </a:r>
              <a:endParaRPr lang="en-US" sz="36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75A31F4-5182-4739-8045-80AAC3345B41}"/>
              </a:ext>
            </a:extLst>
          </p:cNvPr>
          <p:cNvGrpSpPr/>
          <p:nvPr/>
        </p:nvGrpSpPr>
        <p:grpSpPr>
          <a:xfrm>
            <a:off x="1108710" y="3234688"/>
            <a:ext cx="4827270" cy="674370"/>
            <a:chOff x="1108710" y="1611630"/>
            <a:chExt cx="4827270" cy="674370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xmlns="" id="{5F6B51AB-D75E-4492-855D-91D857AC5891}"/>
                </a:ext>
              </a:extLst>
            </p:cNvPr>
            <p:cNvSpPr/>
            <p:nvPr/>
          </p:nvSpPr>
          <p:spPr>
            <a:xfrm rot="5400000">
              <a:off x="1051560" y="1805940"/>
              <a:ext cx="537210" cy="422910"/>
            </a:xfrm>
            <a:prstGeom prst="triangl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E4CDEF3-7AD0-48FB-ADC4-237C7ABC1C03}"/>
                </a:ext>
              </a:extLst>
            </p:cNvPr>
            <p:cNvSpPr/>
            <p:nvPr/>
          </p:nvSpPr>
          <p:spPr>
            <a:xfrm>
              <a:off x="1531620" y="1611630"/>
              <a:ext cx="4404360" cy="6743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3600" dirty="0">
                  <a:solidFill>
                    <a:srgbClr val="002060"/>
                  </a:solidFill>
                </a:rPr>
                <a:t>  </a:t>
              </a:r>
              <a:r>
                <a:rPr lang="th-TH" sz="3600" b="1" dirty="0">
                  <a:solidFill>
                    <a:srgbClr val="00206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นโยบายความปลอดภัย</a:t>
              </a:r>
              <a:endParaRPr lang="en-US" sz="36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7BAE9ED-3951-4DF1-9E3A-01D44C3AF619}"/>
              </a:ext>
            </a:extLst>
          </p:cNvPr>
          <p:cNvGrpSpPr/>
          <p:nvPr/>
        </p:nvGrpSpPr>
        <p:grpSpPr>
          <a:xfrm>
            <a:off x="1108710" y="4046217"/>
            <a:ext cx="4827270" cy="674370"/>
            <a:chOff x="1108710" y="1611630"/>
            <a:chExt cx="4827270" cy="67437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xmlns="" id="{EEC28F2D-43A1-45DE-8553-41BAEE7F1150}"/>
                </a:ext>
              </a:extLst>
            </p:cNvPr>
            <p:cNvSpPr/>
            <p:nvPr/>
          </p:nvSpPr>
          <p:spPr>
            <a:xfrm rot="5400000">
              <a:off x="1051560" y="1805940"/>
              <a:ext cx="537210" cy="422910"/>
            </a:xfrm>
            <a:prstGeom prst="triangl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8C66550-42CD-4CB0-A862-0B9275CB6958}"/>
                </a:ext>
              </a:extLst>
            </p:cNvPr>
            <p:cNvSpPr/>
            <p:nvPr/>
          </p:nvSpPr>
          <p:spPr>
            <a:xfrm>
              <a:off x="1531620" y="1611630"/>
              <a:ext cx="4404360" cy="6743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3600" dirty="0">
                  <a:solidFill>
                    <a:srgbClr val="002060"/>
                  </a:solidFill>
                </a:rPr>
                <a:t> </a:t>
              </a:r>
              <a:r>
                <a:rPr lang="th-TH" sz="3600" b="1" dirty="0">
                  <a:solidFill>
                    <a:srgbClr val="00206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คุณภาพ และ ประสิทธิภาพ</a:t>
              </a:r>
              <a:endParaRPr lang="en-US" sz="36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02632B6-8766-4FC7-B3CD-CAA24E90D56B}"/>
              </a:ext>
            </a:extLst>
          </p:cNvPr>
          <p:cNvGrpSpPr/>
          <p:nvPr/>
        </p:nvGrpSpPr>
        <p:grpSpPr>
          <a:xfrm>
            <a:off x="1108710" y="4994906"/>
            <a:ext cx="10115550" cy="697226"/>
            <a:chOff x="1108710" y="1748790"/>
            <a:chExt cx="9109028" cy="697226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98489AE9-1543-4808-BA93-4C350B7A930A}"/>
                </a:ext>
              </a:extLst>
            </p:cNvPr>
            <p:cNvSpPr/>
            <p:nvPr/>
          </p:nvSpPr>
          <p:spPr>
            <a:xfrm rot="5400000">
              <a:off x="1051560" y="1805940"/>
              <a:ext cx="537210" cy="422910"/>
            </a:xfrm>
            <a:prstGeom prst="triangl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264FB424-913D-419A-9826-799B5760A0BC}"/>
                </a:ext>
              </a:extLst>
            </p:cNvPr>
            <p:cNvSpPr/>
            <p:nvPr/>
          </p:nvSpPr>
          <p:spPr>
            <a:xfrm>
              <a:off x="1531620" y="1771646"/>
              <a:ext cx="8686118" cy="6743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3600" dirty="0">
                  <a:solidFill>
                    <a:srgbClr val="002060"/>
                  </a:solidFill>
                </a:rPr>
                <a:t> </a:t>
              </a:r>
              <a:r>
                <a:rPr lang="th-TH" sz="3600" b="1" dirty="0">
                  <a:solidFill>
                    <a:srgbClr val="00206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กองพยาบาล – ต้นแบบในการบริหารชั่วโมงการทำงานของพยาบาล</a:t>
              </a:r>
            </a:p>
            <a:p>
              <a:r>
                <a:rPr lang="th-TH" sz="3600" b="1" dirty="0">
                  <a:solidFill>
                    <a:srgbClr val="00206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 ในหอผู้ป่วยอายุรกรรม  </a:t>
              </a:r>
              <a:endParaRPr lang="en-US" sz="36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234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7638E44-6B62-4186-918B-651EC2D48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42" y="233168"/>
            <a:ext cx="9143927" cy="64643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B62EAC7-2C7D-49E0-84DA-3E08BD861AB9}"/>
              </a:ext>
            </a:extLst>
          </p:cNvPr>
          <p:cNvGrpSpPr/>
          <p:nvPr/>
        </p:nvGrpSpPr>
        <p:grpSpPr>
          <a:xfrm>
            <a:off x="2726358" y="504072"/>
            <a:ext cx="6267997" cy="6115950"/>
            <a:chOff x="2726358" y="504072"/>
            <a:chExt cx="6267997" cy="611595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BC35A0AC-BF96-4533-8A24-F770238DA6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17" b="5749"/>
            <a:stretch/>
          </p:blipFill>
          <p:spPr bwMode="auto">
            <a:xfrm>
              <a:off x="2726358" y="2924877"/>
              <a:ext cx="1584176" cy="157259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DBF81DCC-63F8-4AAE-8ACB-67731E9A6E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15" t="10890" r="33971" b="46644"/>
            <a:stretch/>
          </p:blipFill>
          <p:spPr bwMode="auto">
            <a:xfrm>
              <a:off x="6709979" y="2751499"/>
              <a:ext cx="1987891" cy="1917779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7858F18A-FD29-4923-9DA3-D785FB6845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899"/>
            <a:stretch/>
          </p:blipFill>
          <p:spPr bwMode="auto">
            <a:xfrm>
              <a:off x="4550636" y="504072"/>
              <a:ext cx="1987891" cy="1893255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FB1E281B-7EDE-4395-A9A2-5476C8B76F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35344" t="26563"/>
            <a:stretch/>
          </p:blipFill>
          <p:spPr>
            <a:xfrm>
              <a:off x="4340397" y="4365057"/>
              <a:ext cx="2556889" cy="2254965"/>
            </a:xfrm>
            <a:prstGeom prst="rect">
              <a:avLst/>
            </a:prstGeom>
          </p:spPr>
        </p:pic>
        <p:sp>
          <p:nvSpPr>
            <p:cNvPr id="8" name="สี่เหลี่ยมผืนผ้า 5">
              <a:extLst>
                <a:ext uri="{FF2B5EF4-FFF2-40B4-BE49-F238E27FC236}">
                  <a16:creationId xmlns:a16="http://schemas.microsoft.com/office/drawing/2014/main" xmlns="" id="{D5530705-48B5-4024-B8C3-F82519C13543}"/>
                </a:ext>
              </a:extLst>
            </p:cNvPr>
            <p:cNvSpPr/>
            <p:nvPr/>
          </p:nvSpPr>
          <p:spPr>
            <a:xfrm rot="20285812">
              <a:off x="4059671" y="2964930"/>
              <a:ext cx="34241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FadeRight">
                <a:avLst/>
              </a:prstTxWarp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cap="all" spc="0" dirty="0">
                  <a:ln w="0"/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Thank    </a:t>
              </a:r>
              <a:endParaRPr lang="th-TH" sz="54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9" name="สี่เหลี่ยมผืนผ้า 9">
              <a:extLst>
                <a:ext uri="{FF2B5EF4-FFF2-40B4-BE49-F238E27FC236}">
                  <a16:creationId xmlns:a16="http://schemas.microsoft.com/office/drawing/2014/main" xmlns="" id="{3644507B-867A-4D87-B5C3-5B243CA88294}"/>
                </a:ext>
              </a:extLst>
            </p:cNvPr>
            <p:cNvSpPr/>
            <p:nvPr/>
          </p:nvSpPr>
          <p:spPr>
            <a:xfrm rot="20285812">
              <a:off x="6586630" y="2207576"/>
              <a:ext cx="2407725" cy="7237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FadeRight">
                <a:avLst/>
              </a:prstTxWarp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cap="all" spc="0" dirty="0">
                  <a:ln w="0"/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You   </a:t>
              </a:r>
              <a:endParaRPr lang="th-TH" sz="54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422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B26FB926-0EEC-4752-A692-7E66C5249355}"/>
              </a:ext>
            </a:extLst>
          </p:cNvPr>
          <p:cNvSpPr/>
          <p:nvPr/>
        </p:nvSpPr>
        <p:spPr>
          <a:xfrm>
            <a:off x="4214957" y="276141"/>
            <a:ext cx="3774954" cy="3750476"/>
          </a:xfrm>
          <a:custGeom>
            <a:avLst/>
            <a:gdLst>
              <a:gd name="connsiteX0" fmla="*/ 1008992 w 2017986"/>
              <a:gd name="connsiteY0" fmla="*/ 451848 h 2004901"/>
              <a:gd name="connsiteX1" fmla="*/ 451847 w 2017986"/>
              <a:gd name="connsiteY1" fmla="*/ 1008993 h 2004901"/>
              <a:gd name="connsiteX2" fmla="*/ 1008992 w 2017986"/>
              <a:gd name="connsiteY2" fmla="*/ 1566138 h 2004901"/>
              <a:gd name="connsiteX3" fmla="*/ 1566137 w 2017986"/>
              <a:gd name="connsiteY3" fmla="*/ 1008993 h 2004901"/>
              <a:gd name="connsiteX4" fmla="*/ 1008992 w 2017986"/>
              <a:gd name="connsiteY4" fmla="*/ 451848 h 2004901"/>
              <a:gd name="connsiteX5" fmla="*/ 1008993 w 2017986"/>
              <a:gd name="connsiteY5" fmla="*/ 0 h 2004901"/>
              <a:gd name="connsiteX6" fmla="*/ 2017986 w 2017986"/>
              <a:gd name="connsiteY6" fmla="*/ 1008993 h 2004901"/>
              <a:gd name="connsiteX7" fmla="*/ 1212340 w 2017986"/>
              <a:gd name="connsiteY7" fmla="*/ 1997487 h 2004901"/>
              <a:gd name="connsiteX8" fmla="*/ 1163759 w 2017986"/>
              <a:gd name="connsiteY8" fmla="*/ 2004901 h 2004901"/>
              <a:gd name="connsiteX9" fmla="*/ 1150665 w 2017986"/>
              <a:gd name="connsiteY9" fmla="*/ 1969126 h 2004901"/>
              <a:gd name="connsiteX10" fmla="*/ 220963 w 2017986"/>
              <a:gd name="connsiteY10" fmla="*/ 1352878 h 2004901"/>
              <a:gd name="connsiteX11" fmla="*/ 117800 w 2017986"/>
              <a:gd name="connsiteY11" fmla="*/ 1358087 h 2004901"/>
              <a:gd name="connsiteX12" fmla="*/ 66198 w 2017986"/>
              <a:gd name="connsiteY12" fmla="*/ 1365963 h 2004901"/>
              <a:gd name="connsiteX13" fmla="*/ 45363 w 2017986"/>
              <a:gd name="connsiteY13" fmla="*/ 1309037 h 2004901"/>
              <a:gd name="connsiteX14" fmla="*/ 0 w 2017986"/>
              <a:gd name="connsiteY14" fmla="*/ 1008993 h 2004901"/>
              <a:gd name="connsiteX15" fmla="*/ 1008993 w 2017986"/>
              <a:gd name="connsiteY15" fmla="*/ 0 h 200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17986" h="2004901">
                <a:moveTo>
                  <a:pt x="1008992" y="451848"/>
                </a:moveTo>
                <a:cubicBezTo>
                  <a:pt x="701289" y="451848"/>
                  <a:pt x="451847" y="701290"/>
                  <a:pt x="451847" y="1008993"/>
                </a:cubicBezTo>
                <a:cubicBezTo>
                  <a:pt x="451847" y="1316696"/>
                  <a:pt x="701289" y="1566138"/>
                  <a:pt x="1008992" y="1566138"/>
                </a:cubicBezTo>
                <a:cubicBezTo>
                  <a:pt x="1316695" y="1566138"/>
                  <a:pt x="1566137" y="1316696"/>
                  <a:pt x="1566137" y="1008993"/>
                </a:cubicBezTo>
                <a:cubicBezTo>
                  <a:pt x="1566137" y="701290"/>
                  <a:pt x="1316695" y="451848"/>
                  <a:pt x="1008992" y="451848"/>
                </a:cubicBezTo>
                <a:close/>
                <a:moveTo>
                  <a:pt x="1008993" y="0"/>
                </a:moveTo>
                <a:cubicBezTo>
                  <a:pt x="1566244" y="0"/>
                  <a:pt x="2017986" y="451742"/>
                  <a:pt x="2017986" y="1008993"/>
                </a:cubicBezTo>
                <a:cubicBezTo>
                  <a:pt x="2017986" y="1496588"/>
                  <a:pt x="1672121" y="1903402"/>
                  <a:pt x="1212340" y="1997487"/>
                </a:cubicBezTo>
                <a:lnTo>
                  <a:pt x="1163759" y="2004901"/>
                </a:lnTo>
                <a:lnTo>
                  <a:pt x="1150665" y="1969126"/>
                </a:lnTo>
                <a:cubicBezTo>
                  <a:pt x="997491" y="1606983"/>
                  <a:pt x="638902" y="1352878"/>
                  <a:pt x="220963" y="1352878"/>
                </a:cubicBezTo>
                <a:cubicBezTo>
                  <a:pt x="186135" y="1352878"/>
                  <a:pt x="151719" y="1354643"/>
                  <a:pt x="117800" y="1358087"/>
                </a:cubicBezTo>
                <a:lnTo>
                  <a:pt x="66198" y="1365963"/>
                </a:lnTo>
                <a:lnTo>
                  <a:pt x="45363" y="1309037"/>
                </a:lnTo>
                <a:cubicBezTo>
                  <a:pt x="15882" y="1214253"/>
                  <a:pt x="0" y="1113478"/>
                  <a:pt x="0" y="1008993"/>
                </a:cubicBezTo>
                <a:cubicBezTo>
                  <a:pt x="0" y="451742"/>
                  <a:pt x="451742" y="0"/>
                  <a:pt x="1008993" y="0"/>
                </a:cubicBezTo>
                <a:close/>
              </a:path>
            </a:pathLst>
          </a:custGeom>
          <a:solidFill>
            <a:srgbClr val="F36F13"/>
          </a:solidFill>
          <a:ln w="12700" cap="flat" cmpd="sng" algn="ctr">
            <a:solidFill>
              <a:srgbClr val="F36F1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9800A93A-D3BA-4027-82E5-55157F6FA5A6}"/>
              </a:ext>
            </a:extLst>
          </p:cNvPr>
          <p:cNvSpPr/>
          <p:nvPr/>
        </p:nvSpPr>
        <p:spPr>
          <a:xfrm>
            <a:off x="2740828" y="2806905"/>
            <a:ext cx="3361607" cy="3774954"/>
          </a:xfrm>
          <a:custGeom>
            <a:avLst/>
            <a:gdLst>
              <a:gd name="connsiteX0" fmla="*/ 1008992 w 1797023"/>
              <a:gd name="connsiteY0" fmla="*/ 451848 h 2017986"/>
              <a:gd name="connsiteX1" fmla="*/ 451847 w 1797023"/>
              <a:gd name="connsiteY1" fmla="*/ 1008993 h 2017986"/>
              <a:gd name="connsiteX2" fmla="*/ 1008992 w 1797023"/>
              <a:gd name="connsiteY2" fmla="*/ 1566138 h 2017986"/>
              <a:gd name="connsiteX3" fmla="*/ 1566137 w 1797023"/>
              <a:gd name="connsiteY3" fmla="*/ 1008993 h 2017986"/>
              <a:gd name="connsiteX4" fmla="*/ 1008992 w 1797023"/>
              <a:gd name="connsiteY4" fmla="*/ 451848 h 2017986"/>
              <a:gd name="connsiteX5" fmla="*/ 1008993 w 1797023"/>
              <a:gd name="connsiteY5" fmla="*/ 0 h 2017986"/>
              <a:gd name="connsiteX6" fmla="*/ 1722459 w 1797023"/>
              <a:gd name="connsiteY6" fmla="*/ 295528 h 2017986"/>
              <a:gd name="connsiteX7" fmla="*/ 1797023 w 1797023"/>
              <a:gd name="connsiteY7" fmla="*/ 385900 h 2017986"/>
              <a:gd name="connsiteX8" fmla="*/ 1748380 w 1797023"/>
              <a:gd name="connsiteY8" fmla="*/ 444856 h 2017986"/>
              <a:gd name="connsiteX9" fmla="*/ 1576059 w 1797023"/>
              <a:gd name="connsiteY9" fmla="*/ 1008993 h 2017986"/>
              <a:gd name="connsiteX10" fmla="*/ 1748380 w 1797023"/>
              <a:gd name="connsiteY10" fmla="*/ 1573131 h 2017986"/>
              <a:gd name="connsiteX11" fmla="*/ 1797023 w 1797023"/>
              <a:gd name="connsiteY11" fmla="*/ 1632087 h 2017986"/>
              <a:gd name="connsiteX12" fmla="*/ 1722459 w 1797023"/>
              <a:gd name="connsiteY12" fmla="*/ 1722459 h 2017986"/>
              <a:gd name="connsiteX13" fmla="*/ 1008993 w 1797023"/>
              <a:gd name="connsiteY13" fmla="*/ 2017986 h 2017986"/>
              <a:gd name="connsiteX14" fmla="*/ 0 w 1797023"/>
              <a:gd name="connsiteY14" fmla="*/ 1008993 h 2017986"/>
              <a:gd name="connsiteX15" fmla="*/ 1008993 w 1797023"/>
              <a:gd name="connsiteY15" fmla="*/ 0 h 201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97023" h="2017986">
                <a:moveTo>
                  <a:pt x="1008992" y="451848"/>
                </a:moveTo>
                <a:cubicBezTo>
                  <a:pt x="701289" y="451848"/>
                  <a:pt x="451847" y="701290"/>
                  <a:pt x="451847" y="1008993"/>
                </a:cubicBezTo>
                <a:cubicBezTo>
                  <a:pt x="451847" y="1316696"/>
                  <a:pt x="701289" y="1566138"/>
                  <a:pt x="1008992" y="1566138"/>
                </a:cubicBezTo>
                <a:cubicBezTo>
                  <a:pt x="1316695" y="1566138"/>
                  <a:pt x="1566137" y="1316696"/>
                  <a:pt x="1566137" y="1008993"/>
                </a:cubicBezTo>
                <a:cubicBezTo>
                  <a:pt x="1566137" y="701290"/>
                  <a:pt x="1316695" y="451848"/>
                  <a:pt x="1008992" y="451848"/>
                </a:cubicBezTo>
                <a:close/>
                <a:moveTo>
                  <a:pt x="1008993" y="0"/>
                </a:moveTo>
                <a:cubicBezTo>
                  <a:pt x="1287619" y="0"/>
                  <a:pt x="1539867" y="112936"/>
                  <a:pt x="1722459" y="295528"/>
                </a:cubicBezTo>
                <a:lnTo>
                  <a:pt x="1797023" y="385900"/>
                </a:lnTo>
                <a:lnTo>
                  <a:pt x="1748380" y="444856"/>
                </a:lnTo>
                <a:cubicBezTo>
                  <a:pt x="1639585" y="605892"/>
                  <a:pt x="1576059" y="800024"/>
                  <a:pt x="1576059" y="1008993"/>
                </a:cubicBezTo>
                <a:cubicBezTo>
                  <a:pt x="1576059" y="1217962"/>
                  <a:pt x="1639585" y="1412094"/>
                  <a:pt x="1748380" y="1573131"/>
                </a:cubicBezTo>
                <a:lnTo>
                  <a:pt x="1797023" y="1632087"/>
                </a:lnTo>
                <a:lnTo>
                  <a:pt x="1722459" y="1722459"/>
                </a:lnTo>
                <a:cubicBezTo>
                  <a:pt x="1539867" y="1905051"/>
                  <a:pt x="1287619" y="2017986"/>
                  <a:pt x="1008993" y="2017986"/>
                </a:cubicBezTo>
                <a:cubicBezTo>
                  <a:pt x="451742" y="2017986"/>
                  <a:pt x="0" y="1566244"/>
                  <a:pt x="0" y="1008993"/>
                </a:cubicBezTo>
                <a:cubicBezTo>
                  <a:pt x="0" y="451742"/>
                  <a:pt x="451742" y="0"/>
                  <a:pt x="1008993" y="0"/>
                </a:cubicBezTo>
                <a:close/>
              </a:path>
            </a:pathLst>
          </a:custGeom>
          <a:solidFill>
            <a:srgbClr val="0D95BC"/>
          </a:solidFill>
          <a:ln w="12700" cap="flat" cmpd="sng" algn="ctr">
            <a:solidFill>
              <a:srgbClr val="0D95B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xmlns="" id="{2132FB21-70ED-42DD-899B-12C53326C9DB}"/>
              </a:ext>
            </a:extLst>
          </p:cNvPr>
          <p:cNvSpPr/>
          <p:nvPr/>
        </p:nvSpPr>
        <p:spPr>
          <a:xfrm>
            <a:off x="5689089" y="2806908"/>
            <a:ext cx="3774951" cy="3774951"/>
          </a:xfrm>
          <a:prstGeom prst="donut">
            <a:avLst>
              <a:gd name="adj" fmla="val 22391"/>
            </a:avLst>
          </a:prstGeom>
          <a:solidFill>
            <a:srgbClr val="00B09B"/>
          </a:solidFill>
          <a:ln w="12700" cap="flat" cmpd="sng" algn="ctr">
            <a:solidFill>
              <a:srgbClr val="00B09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393090C0-11DB-418B-94E3-BF76747ABA15}"/>
              </a:ext>
            </a:extLst>
          </p:cNvPr>
          <p:cNvSpPr/>
          <p:nvPr/>
        </p:nvSpPr>
        <p:spPr>
          <a:xfrm>
            <a:off x="4966707" y="2941063"/>
            <a:ext cx="2271451" cy="1753319"/>
          </a:xfrm>
          <a:custGeom>
            <a:avLst/>
            <a:gdLst>
              <a:gd name="connsiteX0" fmla="*/ 239396 w 1214255"/>
              <a:gd name="connsiteY0" fmla="*/ 0 h 937276"/>
              <a:gd name="connsiteX1" fmla="*/ 295623 w 1214255"/>
              <a:gd name="connsiteY1" fmla="*/ 46392 h 937276"/>
              <a:gd name="connsiteX2" fmla="*/ 607128 w 1214255"/>
              <a:gd name="connsiteY2" fmla="*/ 141543 h 937276"/>
              <a:gd name="connsiteX3" fmla="*/ 918633 w 1214255"/>
              <a:gd name="connsiteY3" fmla="*/ 46392 h 937276"/>
              <a:gd name="connsiteX4" fmla="*/ 974860 w 1214255"/>
              <a:gd name="connsiteY4" fmla="*/ 0 h 937276"/>
              <a:gd name="connsiteX5" fmla="*/ 1214255 w 1214255"/>
              <a:gd name="connsiteY5" fmla="*/ 412750 h 937276"/>
              <a:gd name="connsiteX6" fmla="*/ 1178291 w 1214255"/>
              <a:gd name="connsiteY6" fmla="*/ 423914 h 937276"/>
              <a:gd name="connsiteX7" fmla="*/ 838012 w 1214255"/>
              <a:gd name="connsiteY7" fmla="*/ 937276 h 937276"/>
              <a:gd name="connsiteX8" fmla="*/ 376243 w 1214255"/>
              <a:gd name="connsiteY8" fmla="*/ 937276 h 937276"/>
              <a:gd name="connsiteX9" fmla="*/ 35964 w 1214255"/>
              <a:gd name="connsiteY9" fmla="*/ 423914 h 937276"/>
              <a:gd name="connsiteX10" fmla="*/ 0 w 1214255"/>
              <a:gd name="connsiteY10" fmla="*/ 412750 h 93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4255" h="937276">
                <a:moveTo>
                  <a:pt x="239396" y="0"/>
                </a:moveTo>
                <a:lnTo>
                  <a:pt x="295623" y="46392"/>
                </a:lnTo>
                <a:cubicBezTo>
                  <a:pt x="384544" y="106465"/>
                  <a:pt x="491740" y="141543"/>
                  <a:pt x="607128" y="141543"/>
                </a:cubicBezTo>
                <a:cubicBezTo>
                  <a:pt x="722517" y="141543"/>
                  <a:pt x="829713" y="106465"/>
                  <a:pt x="918633" y="46392"/>
                </a:cubicBezTo>
                <a:lnTo>
                  <a:pt x="974860" y="0"/>
                </a:lnTo>
                <a:lnTo>
                  <a:pt x="1214255" y="412750"/>
                </a:lnTo>
                <a:lnTo>
                  <a:pt x="1178291" y="423914"/>
                </a:lnTo>
                <a:cubicBezTo>
                  <a:pt x="978323" y="508493"/>
                  <a:pt x="838012" y="706499"/>
                  <a:pt x="838012" y="937276"/>
                </a:cubicBezTo>
                <a:lnTo>
                  <a:pt x="376243" y="937276"/>
                </a:lnTo>
                <a:cubicBezTo>
                  <a:pt x="376243" y="706499"/>
                  <a:pt x="235932" y="508493"/>
                  <a:pt x="35964" y="423914"/>
                </a:cubicBezTo>
                <a:lnTo>
                  <a:pt x="0" y="41275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F0EEEF">
                <a:lumMod val="9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FE7BB17B-CBDC-48A7-BB8F-9262AA06472B}"/>
              </a:ext>
            </a:extLst>
          </p:cNvPr>
          <p:cNvSpPr/>
          <p:nvPr/>
        </p:nvSpPr>
        <p:spPr>
          <a:xfrm>
            <a:off x="4768004" y="770276"/>
            <a:ext cx="2786914" cy="26381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17E6F156-5DE1-4722-889E-E2EBD33D2160}"/>
              </a:ext>
            </a:extLst>
          </p:cNvPr>
          <p:cNvSpPr/>
          <p:nvPr/>
        </p:nvSpPr>
        <p:spPr>
          <a:xfrm>
            <a:off x="6242141" y="3419760"/>
            <a:ext cx="2786914" cy="26381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3BA1C60A-5911-43F9-BDD0-63685BC07457}"/>
              </a:ext>
            </a:extLst>
          </p:cNvPr>
          <p:cNvSpPr/>
          <p:nvPr/>
        </p:nvSpPr>
        <p:spPr>
          <a:xfrm>
            <a:off x="3271089" y="3346760"/>
            <a:ext cx="2786914" cy="26381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DF19BEFD-2FBC-426B-9F69-FC4B1B1F6230}"/>
              </a:ext>
            </a:extLst>
          </p:cNvPr>
          <p:cNvSpPr/>
          <p:nvPr/>
        </p:nvSpPr>
        <p:spPr>
          <a:xfrm>
            <a:off x="5339680" y="3000326"/>
            <a:ext cx="1569943" cy="14861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1B489F8-EC2A-49CF-9F09-4FDD2B83A37F}"/>
              </a:ext>
            </a:extLst>
          </p:cNvPr>
          <p:cNvSpPr txBox="1"/>
          <p:nvPr/>
        </p:nvSpPr>
        <p:spPr>
          <a:xfrm rot="120000">
            <a:off x="4132540" y="768869"/>
            <a:ext cx="3895359" cy="704312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th-TH" b="1" spc="1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นโยบายขององค์กรพยาบาล (</a:t>
            </a:r>
            <a:r>
              <a:rPr lang="en-US" b="1" spc="1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Nursing Policy)</a:t>
            </a:r>
          </a:p>
          <a:p>
            <a:pPr algn="ctr"/>
            <a:r>
              <a:rPr lang="th-TH" b="1" spc="1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4AA97F3-C72F-4A66-8AFF-43680D94730B}"/>
              </a:ext>
            </a:extLst>
          </p:cNvPr>
          <p:cNvSpPr txBox="1"/>
          <p:nvPr/>
        </p:nvSpPr>
        <p:spPr>
          <a:xfrm rot="21000000">
            <a:off x="5904620" y="3104441"/>
            <a:ext cx="3454117" cy="3139724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th-TH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คู่มือการบริหารจัดการชม.การทำงานของพยาบาล (</a:t>
            </a:r>
            <a:r>
              <a:rPr lang="en-US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Nursing practice</a:t>
            </a:r>
            <a:r>
              <a:rPr lang="th-TH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b="1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b="1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ED537CB-5EB0-46F6-8F96-735077D9291C}"/>
              </a:ext>
            </a:extLst>
          </p:cNvPr>
          <p:cNvSpPr txBox="1"/>
          <p:nvPr/>
        </p:nvSpPr>
        <p:spPr>
          <a:xfrm rot="780000">
            <a:off x="2869321" y="2407732"/>
            <a:ext cx="3696341" cy="3905534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th-TH" sz="1600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โปรแกรมการจัดตารางเวร(</a:t>
            </a:r>
            <a:r>
              <a:rPr lang="en-US" sz="1600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Nursing </a:t>
            </a:r>
            <a:r>
              <a:rPr lang="en-US" sz="1600" b="1" spc="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outcome</a:t>
            </a:r>
            <a:r>
              <a:rPr lang="th-TH" sz="1600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1600" b="1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12FA81B-4330-4221-B5BA-CD78EFCC3C30}"/>
              </a:ext>
            </a:extLst>
          </p:cNvPr>
          <p:cNvSpPr txBox="1"/>
          <p:nvPr/>
        </p:nvSpPr>
        <p:spPr>
          <a:xfrm>
            <a:off x="6861318" y="3776718"/>
            <a:ext cx="27310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1). การบริหารจัดการชั่วโมง</a:t>
            </a:r>
          </a:p>
          <a:p>
            <a:r>
              <a:rPr lang="th-TH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   การทำงานของพยาบาล</a:t>
            </a:r>
          </a:p>
          <a:p>
            <a:r>
              <a:rPr lang="th-TH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   </a:t>
            </a:r>
            <a:r>
              <a:rPr lang="th-TH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ตามมาตรฐาน   </a:t>
            </a:r>
          </a:p>
          <a:p>
            <a:r>
              <a:rPr lang="th-TH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2).การทบทวนงานพยาบาล  </a:t>
            </a:r>
          </a:p>
          <a:p>
            <a:r>
              <a:rPr lang="th-TH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3). การผสมผสานทักษะพยาบาล   </a:t>
            </a:r>
          </a:p>
          <a:p>
            <a:r>
              <a:rPr lang="th-TH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4). การนิเทศพยาบาลวิชาชีพ</a:t>
            </a:r>
          </a:p>
          <a:p>
            <a:r>
              <a:rPr lang="th-TH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   </a:t>
            </a:r>
            <a:r>
              <a:rPr lang="th-TH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รายบุคคล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41441F8-2B66-4FED-8C50-F580FCCFD38D}"/>
              </a:ext>
            </a:extLst>
          </p:cNvPr>
          <p:cNvSpPr txBox="1"/>
          <p:nvPr/>
        </p:nvSpPr>
        <p:spPr>
          <a:xfrm>
            <a:off x="3424632" y="4049297"/>
            <a:ext cx="247867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defRPr cap="all"/>
            </a:pPr>
            <a:r>
              <a:rPr lang="th-TH" sz="20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1). </a:t>
            </a:r>
            <a:r>
              <a:rPr lang="th-TH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การวางแผนอัตรากำลัง</a:t>
            </a:r>
            <a:endParaRPr lang="en-US" sz="16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2). </a:t>
            </a:r>
            <a:r>
              <a:rPr lang="th-TH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การจัดตารางแบบมีส่วนร่วม</a:t>
            </a:r>
            <a:endParaRPr lang="en-US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3). </a:t>
            </a:r>
            <a:r>
              <a:rPr lang="th-TH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การแก้ไขเปลี่ยนแปลงตาราง   </a:t>
            </a:r>
          </a:p>
          <a:p>
            <a:r>
              <a:rPr lang="th-TH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เวรภายในเดือน</a:t>
            </a:r>
          </a:p>
          <a:p>
            <a:r>
              <a:rPr lang="th-TH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4). </a:t>
            </a:r>
            <a:r>
              <a:rPr lang="th-TH" sz="1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การเบิกจ่ายค่าตอบแทนตาม</a:t>
            </a:r>
          </a:p>
          <a:p>
            <a:r>
              <a:rPr lang="th-TH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</a:t>
            </a:r>
            <a:r>
              <a:rPr lang="th-TH" sz="1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การปฏิบัติงาน</a:t>
            </a:r>
            <a:endParaRPr lang="en-US" sz="11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FC308C9-37C2-4C5C-838D-3881ABBA3699}"/>
              </a:ext>
            </a:extLst>
          </p:cNvPr>
          <p:cNvSpPr txBox="1"/>
          <p:nvPr/>
        </p:nvSpPr>
        <p:spPr>
          <a:xfrm>
            <a:off x="4967616" y="1094074"/>
            <a:ext cx="2906785" cy="1936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600" b="1" dirty="0">
                <a:solidFill>
                  <a:srgbClr val="00206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1. กำหนดจำนวนเวร และ ชั่วโมง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600" b="1" dirty="0">
                <a:solidFill>
                  <a:srgbClr val="00206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   การปฎิบัติงานของพยาบาล</a:t>
            </a:r>
            <a:endParaRPr lang="en-US" sz="1600" b="1" dirty="0">
              <a:solidFill>
                <a:srgbClr val="002060"/>
              </a:solidFill>
              <a:effectLst/>
              <a:latin typeface="TH Niramit AS" panose="02000506000000020004" pitchFamily="2" charset="-34"/>
              <a:ea typeface="Calibri" panose="020F0502020204030204" pitchFamily="34" charset="0"/>
              <a:cs typeface="TH Niramit AS" panose="02000506000000020004" pitchFamily="2" charset="-34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600" b="1" dirty="0">
                <a:solidFill>
                  <a:srgbClr val="00206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2. กำหนดคุณสมบัติของหัวหน้าเวร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600" b="1" dirty="0">
                <a:solidFill>
                  <a:srgbClr val="002060"/>
                </a:solidFill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    </a:t>
            </a:r>
            <a:r>
              <a:rPr lang="th-TH" sz="1600" b="1" dirty="0">
                <a:solidFill>
                  <a:srgbClr val="00206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กำหนด </a:t>
            </a:r>
            <a:r>
              <a:rPr lang="en-US" sz="1600" b="1" dirty="0">
                <a:solidFill>
                  <a:srgbClr val="00206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job </a:t>
            </a:r>
            <a:r>
              <a:rPr lang="th-TH" sz="1600" b="1" dirty="0">
                <a:solidFill>
                  <a:srgbClr val="00206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พยาบาลผู้ปฏิบัติงาน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400" b="1" dirty="0">
                <a:solidFill>
                  <a:srgbClr val="002060"/>
                </a:solidFill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3. กำหนดการหมุนเวียนงานภายในกลุ่มงาน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600" b="1" dirty="0">
                <a:solidFill>
                  <a:srgbClr val="00206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4. กำหนดเวรสำรอง</a:t>
            </a:r>
            <a:endParaRPr lang="en-US" sz="1600" b="1" dirty="0">
              <a:solidFill>
                <a:srgbClr val="002060"/>
              </a:solidFill>
              <a:effectLst/>
              <a:latin typeface="TH Niramit AS" panose="02000506000000020004" pitchFamily="2" charset="-34"/>
              <a:ea typeface="Calibri" panose="020F0502020204030204" pitchFamily="34" charset="0"/>
              <a:cs typeface="TH Niramit AS" panose="02000506000000020004" pitchFamily="2" charset="-34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600" b="1" dirty="0">
                <a:solidFill>
                  <a:srgbClr val="002060"/>
                </a:solidFill>
                <a:effectLst/>
                <a:latin typeface="TH Niramit AS" panose="02000506000000020004" pitchFamily="2" charset="-34"/>
                <a:ea typeface="Calibri" panose="020F0502020204030204" pitchFamily="34" charset="0"/>
                <a:cs typeface="TH Niramit AS" panose="02000506000000020004" pitchFamily="2" charset="-34"/>
              </a:rPr>
              <a:t>5. กำหนดค่าตอบแทนที่เหมาะสม</a:t>
            </a:r>
            <a:endParaRPr lang="en-US" sz="1400" b="1" dirty="0">
              <a:solidFill>
                <a:srgbClr val="002060"/>
              </a:solidFill>
              <a:effectLst/>
              <a:latin typeface="TH Niramit AS" panose="02000506000000020004" pitchFamily="2" charset="-34"/>
              <a:ea typeface="Calibri" panose="020F0502020204030204" pitchFamily="34" charset="0"/>
              <a:cs typeface="TH Niramit AS" panose="02000506000000020004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8BFFF5-0801-03E0-FCBE-51F99FD0FBCE}"/>
              </a:ext>
            </a:extLst>
          </p:cNvPr>
          <p:cNvSpPr txBox="1"/>
          <p:nvPr/>
        </p:nvSpPr>
        <p:spPr>
          <a:xfrm>
            <a:off x="5260049" y="3042042"/>
            <a:ext cx="17489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องค์ประกอบของรูปแบบการบริหารจัดการชั่วโมงการทำงานของพยาบาล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E328F92-B99C-9C85-A1A8-BF571D370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2" y="37588"/>
            <a:ext cx="5068245" cy="1151779"/>
          </a:xfrm>
        </p:spPr>
        <p:txBody>
          <a:bodyPr anchor="ctr">
            <a:normAutofit fontScale="90000"/>
          </a:bodyPr>
          <a:lstStyle/>
          <a:p>
            <a:r>
              <a:rPr lang="th-TH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รูปแบบการบริหารจัดการ</a:t>
            </a:r>
            <a:br>
              <a:rPr lang="th-TH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ชั่วโมงการทำงานของพยาบาล</a:t>
            </a:r>
            <a:endParaRPr lang="en-US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7589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6962" y="1"/>
            <a:ext cx="5640512" cy="4286288"/>
          </a:xfrm>
        </p:spPr>
        <p:txBody>
          <a:bodyPr anchor="ctr">
            <a:normAutofit fontScale="90000"/>
          </a:bodyPr>
          <a:lstStyle/>
          <a:p>
            <a:r>
              <a:rPr lang="th-TH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การบริหารจัดการชั่วโมงการทำงานของพยาบาล</a:t>
            </a:r>
            <a:br>
              <a:rPr lang="th-TH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40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(องค์ประกอบที่ 1</a:t>
            </a:r>
            <a:r>
              <a:rPr lang="en-US" sz="40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:</a:t>
            </a:r>
            <a:br>
              <a:rPr lang="en-US" sz="40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40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นโยบายการบริหารจัดการชั่วโมง</a:t>
            </a:r>
            <a:br>
              <a:rPr lang="th-TH" sz="40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40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การทำงานของพยาบาล)</a:t>
            </a:r>
            <a:endParaRPr lang="en-US" sz="40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9155" y="4957069"/>
            <a:ext cx="5558319" cy="1238616"/>
          </a:xfrm>
        </p:spPr>
        <p:txBody>
          <a:bodyPr>
            <a:normAutofit fontScale="92500" lnSpcReduction="10000"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th-TH" sz="43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ดร.กนกพร   แจ่มสมบูรณ์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th-TH" sz="36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ผู้ช่วยผู้อำนวยการกองการพยาบาล</a:t>
            </a:r>
            <a:endParaRPr lang="en-US" sz="36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40CBE3-3F91-419A-A649-32AB388ECA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98869C-FF17-4F6A-8E47-31F9F802D4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7" b="5749"/>
          <a:stretch/>
        </p:blipFill>
        <p:spPr bwMode="auto">
          <a:xfrm>
            <a:off x="10186338" y="1856407"/>
            <a:ext cx="1584176" cy="15725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46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215"/>
            <a:ext cx="12192000" cy="1151779"/>
          </a:xfrm>
        </p:spPr>
        <p:txBody>
          <a:bodyPr anchor="ctr">
            <a:noAutofit/>
          </a:bodyPr>
          <a:lstStyle/>
          <a:p>
            <a:pPr algn="r"/>
            <a: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รูปแบบการบริหารจัดการชั่วโมงการทำงานของพยาบาล</a:t>
            </a:r>
            <a:b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องค์ประกอบที่ 1</a:t>
            </a:r>
            <a:endParaRPr lang="en-US" sz="48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447690ED-FEAD-B865-31CF-AED711E6F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636190"/>
              </p:ext>
            </p:extLst>
          </p:nvPr>
        </p:nvGraphicFramePr>
        <p:xfrm>
          <a:off x="377190" y="2013796"/>
          <a:ext cx="11682730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930">
                  <a:extLst>
                    <a:ext uri="{9D8B030D-6E8A-4147-A177-3AD203B41FA5}">
                      <a16:colId xmlns:a16="http://schemas.microsoft.com/office/drawing/2014/main" xmlns="" val="1580713600"/>
                    </a:ext>
                  </a:extLst>
                </a:gridCol>
                <a:gridCol w="11099800">
                  <a:extLst>
                    <a:ext uri="{9D8B030D-6E8A-4147-A177-3AD203B41FA5}">
                      <a16:colId xmlns:a16="http://schemas.microsoft.com/office/drawing/2014/main" xmlns="" val="24871221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44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นโยบายการบริหารจัดการชั่วโมงการทำงานของพยาบาล</a:t>
                      </a:r>
                      <a:endParaRPr lang="en-US" sz="44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5103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  <a:sym typeface="Wingdings 2" panose="05020102010507070707" pitchFamily="18" charset="2"/>
                        </a:rPr>
                        <a:t>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40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การกำหนดชั่วโมงการปฏิบัติงานของพยาบาลไม่เกิน 60 ชม./สป.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4370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  <a:sym typeface="Wingdings 2" panose="05020102010507070707" pitchFamily="18" charset="2"/>
                        </a:rPr>
                        <a:t>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000" b="1" kern="1200" dirty="0">
                          <a:solidFill>
                            <a:srgbClr val="002060"/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กำหนดชั่วโมงการปฎิบัติงานของพยาบาลไม่เกิน 12 ชม./เวร ถ้าเกินติดกันได้ไม่เกิน 3 วัน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149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  <a:sym typeface="Wingdings 2" panose="05020102010507070707" pitchFamily="18" charset="2"/>
                        </a:rPr>
                        <a:t>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th-TH" sz="4000" b="1" kern="1200" dirty="0">
                          <a:solidFill>
                            <a:srgbClr val="002060"/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การปฎิบัติงานให้ต่อเวร จำนวน ชม. ไม่เกิน 16 ชม./เวร (2 เวร/วัน)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5304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  <a:sym typeface="Wingdings 2" panose="05020102010507070707" pitchFamily="18" charset="2"/>
                        </a:rPr>
                        <a:t>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th-TH" sz="4000" b="1" kern="1200" dirty="0">
                          <a:solidFill>
                            <a:srgbClr val="002060"/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จำนวนที่ขึ้นเวรต่อกัน ติดกันได้ไม่เกิน 6 เวร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6937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983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215"/>
            <a:ext cx="12192000" cy="1151779"/>
          </a:xfrm>
        </p:spPr>
        <p:txBody>
          <a:bodyPr anchor="ctr">
            <a:noAutofit/>
          </a:bodyPr>
          <a:lstStyle/>
          <a:p>
            <a:pPr algn="r"/>
            <a: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รูปแบบการบริหารจัดการชั่วโมงการทำงานของพยาบาล</a:t>
            </a:r>
            <a:b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องค์ประกอบที่ 1</a:t>
            </a:r>
            <a:r>
              <a:rPr lang="en-US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</a:t>
            </a:r>
            <a: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(ต่อ)</a:t>
            </a:r>
            <a:endParaRPr lang="en-US" sz="48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447690ED-FEAD-B865-31CF-AED711E6F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582479"/>
              </p:ext>
            </p:extLst>
          </p:nvPr>
        </p:nvGraphicFramePr>
        <p:xfrm>
          <a:off x="177800" y="2002366"/>
          <a:ext cx="1183640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xmlns="" val="1580713600"/>
                    </a:ext>
                  </a:extLst>
                </a:gridCol>
                <a:gridCol w="11099800">
                  <a:extLst>
                    <a:ext uri="{9D8B030D-6E8A-4147-A177-3AD203B41FA5}">
                      <a16:colId xmlns:a16="http://schemas.microsoft.com/office/drawing/2014/main" xmlns="" val="24871221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44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นโยบายการบริหารจัดการชั่วโมงการทำงานของพยาบาล (ต่อ)</a:t>
                      </a:r>
                      <a:endParaRPr lang="en-US" sz="44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5103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  <a:sym typeface="Wingdings 2" panose="05020102010507070707" pitchFamily="18" charset="2"/>
                        </a:rPr>
                        <a:t>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th-TH" sz="4000" b="1" kern="1200" dirty="0">
                          <a:solidFill>
                            <a:srgbClr val="002060"/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หัวหน้าทีมในเวรต้องเป็นพยาบาลระดับ 3 (</a:t>
                      </a:r>
                      <a:r>
                        <a:rPr lang="en-US" sz="4000" b="1" kern="1200" dirty="0">
                          <a:solidFill>
                            <a:srgbClr val="002060"/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Competence) </a:t>
                      </a:r>
                      <a:r>
                        <a:rPr lang="th-TH" sz="4000" b="1" kern="1200" dirty="0">
                          <a:solidFill>
                            <a:srgbClr val="002060"/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ขึ้นไป หรือมีประสบการณ์มากกว่า 5 ปี และหรือ จบการพยาบาลเฉพาะทาง (อย่างน้อย 4 เดือน)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9333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  <a:sym typeface="Wingdings 2" panose="05020102010507070707" pitchFamily="18" charset="2"/>
                        </a:rPr>
                        <a:t>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000" b="1" kern="1200" dirty="0">
                          <a:solidFill>
                            <a:srgbClr val="002060"/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ในแต่ละเวร พยาบาลระดับ 1 </a:t>
                      </a:r>
                      <a:r>
                        <a:rPr lang="en-US" sz="4000" b="1" kern="1200" dirty="0">
                          <a:solidFill>
                            <a:srgbClr val="002060"/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(Novice) </a:t>
                      </a:r>
                      <a:r>
                        <a:rPr lang="th-TH" sz="4000" b="1" kern="1200" dirty="0">
                          <a:solidFill>
                            <a:srgbClr val="002060"/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และ ระดับ 2 </a:t>
                      </a:r>
                      <a:r>
                        <a:rPr lang="en-US" sz="4000" b="1" kern="1200" dirty="0">
                          <a:solidFill>
                            <a:srgbClr val="002060"/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(Advance beginner)</a:t>
                      </a:r>
                      <a:r>
                        <a:rPr lang="th-TH" sz="4000" b="1" kern="1200" dirty="0">
                          <a:solidFill>
                            <a:srgbClr val="002060"/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 รวมกัน ต้องไม่เกิน ร้อยละ 50 ของพยาบาลที่ปฏิบัติงานทั้งหมดในเวรนั้นๆ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9655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293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215"/>
            <a:ext cx="12192000" cy="1151779"/>
          </a:xfrm>
        </p:spPr>
        <p:txBody>
          <a:bodyPr anchor="ctr">
            <a:noAutofit/>
          </a:bodyPr>
          <a:lstStyle/>
          <a:p>
            <a:pPr algn="r"/>
            <a: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รูปแบบการบริหารจัดการชั่วโมงการทำงานของพยาบาล</a:t>
            </a:r>
            <a:b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องค์ประกอบที่ 1 (ต่อ)</a:t>
            </a:r>
            <a:endParaRPr lang="en-US" sz="48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447690ED-FEAD-B865-31CF-AED711E6F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62620"/>
              </p:ext>
            </p:extLst>
          </p:nvPr>
        </p:nvGraphicFramePr>
        <p:xfrm>
          <a:off x="177800" y="2002366"/>
          <a:ext cx="118364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xmlns="" val="1580713600"/>
                    </a:ext>
                  </a:extLst>
                </a:gridCol>
                <a:gridCol w="11099800">
                  <a:extLst>
                    <a:ext uri="{9D8B030D-6E8A-4147-A177-3AD203B41FA5}">
                      <a16:colId xmlns:a16="http://schemas.microsoft.com/office/drawing/2014/main" xmlns="" val="24871221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44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นโยบายการบริหารจัดการชั่วโมงการทำงานของพยาบาล (ต่อ)</a:t>
                      </a:r>
                      <a:endParaRPr lang="en-US" sz="44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5103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  <a:sym typeface="Wingdings 2" panose="05020102010507070707" pitchFamily="18" charset="2"/>
                        </a:rPr>
                        <a:t>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000" b="1" kern="1200" dirty="0">
                          <a:solidFill>
                            <a:srgbClr val="002060"/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พยาบาลระดับปฏิบัติในเวร ให้ผสมผสาน อายุ ประสบการณ์ ความเชี่ยวชาญ ให้พอๆกันในแต่ละเวร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051297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649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  <a:sym typeface="Wingdings 2" panose="05020102010507070707" pitchFamily="18" charset="2"/>
                        </a:rPr>
                        <a:t>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000" b="1" kern="1200" dirty="0">
                          <a:solidFill>
                            <a:srgbClr val="002060"/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การหมุนเวียนงานในกลุ่มงาน ทำให้ได้พยาบาลที่มีทักษะผสมผสานใกล้เคียงกันในแต่ะละหอผู้ป่วย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466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062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215"/>
            <a:ext cx="12192000" cy="1151779"/>
          </a:xfrm>
        </p:spPr>
        <p:txBody>
          <a:bodyPr anchor="ctr">
            <a:noAutofit/>
          </a:bodyPr>
          <a:lstStyle/>
          <a:p>
            <a:pPr algn="r"/>
            <a: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รูปแบบการบริหารจัดการชั่วโมงการทำงานของพยาบาล</a:t>
            </a:r>
            <a:b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องค์ประกอบที่ 1 (ต่อ)</a:t>
            </a:r>
            <a:endParaRPr lang="en-US" sz="48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447690ED-FEAD-B865-31CF-AED711E6F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77306"/>
              </p:ext>
            </p:extLst>
          </p:nvPr>
        </p:nvGraphicFramePr>
        <p:xfrm>
          <a:off x="177800" y="2002366"/>
          <a:ext cx="11836400" cy="3924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xmlns="" val="1580713600"/>
                    </a:ext>
                  </a:extLst>
                </a:gridCol>
                <a:gridCol w="11099800">
                  <a:extLst>
                    <a:ext uri="{9D8B030D-6E8A-4147-A177-3AD203B41FA5}">
                      <a16:colId xmlns:a16="http://schemas.microsoft.com/office/drawing/2014/main" xmlns="" val="24871221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40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</a:t>
                      </a:r>
                      <a:r>
                        <a:rPr lang="th-TH" sz="44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นโยบายการบริหารจัดการชั่วโมงการทำงานของพยาบาล (ต่อ)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5103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  <a:sym typeface="Wingdings 2" panose="05020102010507070707" pitchFamily="18" charset="2"/>
                        </a:rPr>
                        <a:t>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th-TH" sz="4000" b="1" dirty="0">
                          <a:solidFill>
                            <a:srgbClr val="002060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การจัดพยาบาลสำรองครบทุกเวร (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RN 1 </a:t>
                      </a:r>
                      <a:r>
                        <a:rPr lang="th-TH" sz="4000" b="1" dirty="0">
                          <a:solidFill>
                            <a:srgbClr val="002060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คน รับผิดชอบเวรในวันนั้นอย่างน้อย 1-2 เวร)</a:t>
                      </a:r>
                      <a:endParaRPr lang="en-US" sz="4000" b="1" dirty="0">
                        <a:solidFill>
                          <a:srgbClr val="002060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051297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330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  <a:sym typeface="Wingdings 2" panose="05020102010507070707" pitchFamily="18" charset="2"/>
                        </a:rPr>
                        <a:t>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th-TH" sz="4000" b="1" dirty="0">
                          <a:solidFill>
                            <a:srgbClr val="002060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จำนวนพยาบาลในทีมแต่ละเวรให้เป็นไปตามมาตรฐานที่กลุ่มการพยาบาลกำหนด</a:t>
                      </a:r>
                      <a:endParaRPr lang="en-US" sz="4000" b="1" dirty="0">
                        <a:solidFill>
                          <a:srgbClr val="002060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466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385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215"/>
            <a:ext cx="12192000" cy="1151779"/>
          </a:xfrm>
        </p:spPr>
        <p:txBody>
          <a:bodyPr anchor="ctr">
            <a:noAutofit/>
          </a:bodyPr>
          <a:lstStyle/>
          <a:p>
            <a:pPr algn="r"/>
            <a: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รูปแบบการบริหารจัดการชั่วโมงการทำงานของพยาบาล</a:t>
            </a:r>
            <a:b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องค์ประกอบที่ 1</a:t>
            </a:r>
            <a:endParaRPr lang="en-US" sz="48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447690ED-FEAD-B865-31CF-AED711E6F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257013"/>
              </p:ext>
            </p:extLst>
          </p:nvPr>
        </p:nvGraphicFramePr>
        <p:xfrm>
          <a:off x="177800" y="2002366"/>
          <a:ext cx="11836400" cy="3229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1580713600"/>
                    </a:ext>
                  </a:extLst>
                </a:gridCol>
                <a:gridCol w="10464800">
                  <a:extLst>
                    <a:ext uri="{9D8B030D-6E8A-4147-A177-3AD203B41FA5}">
                      <a16:colId xmlns:a16="http://schemas.microsoft.com/office/drawing/2014/main" xmlns="" val="24871221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th-TH" sz="40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 </a:t>
                      </a:r>
                      <a:r>
                        <a:rPr lang="th-TH" sz="44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นโยบายการบริหารจัดการชั่วโมงการทำงานของพยาบาล (ต่อ)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5103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  <a:sym typeface="Wingdings 2" panose="05020102010507070707" pitchFamily="18" charset="2"/>
                        </a:rPr>
                        <a:t>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th-TH" sz="4000" b="1" dirty="0">
                          <a:solidFill>
                            <a:srgbClr val="002060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การลด หรือ เพิ่มพยาบาลในเวร  เป็นไปตามข้อตกลงของกลุ่มงาน และของกลุ่มการพยาบาล </a:t>
                      </a:r>
                      <a:endParaRPr lang="en-US" sz="4000" b="1" dirty="0">
                        <a:solidFill>
                          <a:srgbClr val="002060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051297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9745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  <a:sym typeface="Wingdings 2" panose="05020102010507070707" pitchFamily="18" charset="2"/>
                        </a:rPr>
                        <a:t>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4000" b="1" dirty="0">
                          <a:solidFill>
                            <a:srgbClr val="002060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อัตราค่าตอบแทน 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OT </a:t>
                      </a:r>
                      <a:r>
                        <a:rPr lang="th-TH" sz="4000" b="1" dirty="0">
                          <a:solidFill>
                            <a:srgbClr val="002060"/>
                          </a:solidFill>
                          <a:effectLst/>
                          <a:latin typeface="TH Niramit AS" panose="02000506000000020004" pitchFamily="2" charset="-34"/>
                          <a:ea typeface="Calibri" panose="020F0502020204030204" pitchFamily="34" charset="0"/>
                          <a:cs typeface="TH Niramit AS" panose="02000506000000020004" pitchFamily="2" charset="-34"/>
                        </a:rPr>
                        <a:t>ของบุคลากรในกลุ่มภารกิจด้านการพยาบาล </a:t>
                      </a:r>
                      <a:endParaRPr lang="en-US" sz="4000" b="1" dirty="0">
                        <a:solidFill>
                          <a:srgbClr val="002060"/>
                        </a:solidFill>
                        <a:effectLst/>
                        <a:latin typeface="TH Niramit AS" panose="02000506000000020004" pitchFamily="2" charset="-34"/>
                        <a:ea typeface="Calibri" panose="020F0502020204030204" pitchFamily="34" charset="0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466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04026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{5C99FA51-26CB-4C14-88A2-D2ED145FB2F1}tf11437505_win32</Template>
  <TotalTime>478</TotalTime>
  <Words>1093</Words>
  <Application>Microsoft Office PowerPoint</Application>
  <PresentationFormat>แบบจอกว้าง</PresentationFormat>
  <Paragraphs>164</Paragraphs>
  <Slides>20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20</vt:i4>
      </vt:variant>
    </vt:vector>
  </HeadingPairs>
  <TitlesOfParts>
    <vt:vector size="28" baseType="lpstr">
      <vt:lpstr>Calibri</vt:lpstr>
      <vt:lpstr>Cordia New</vt:lpstr>
      <vt:lpstr>Georgia Pro Cond Light</vt:lpstr>
      <vt:lpstr>Speak Pro</vt:lpstr>
      <vt:lpstr>TH Niramit AS</vt:lpstr>
      <vt:lpstr>TH SarabunPSK</vt:lpstr>
      <vt:lpstr>Wingdings 2</vt:lpstr>
      <vt:lpstr>RetrospectVTI</vt:lpstr>
      <vt:lpstr>การบริหารจัดการชั่วโมงการทำงานของพยาบาล</vt:lpstr>
      <vt:lpstr>งานนำเสนอ PowerPoint</vt:lpstr>
      <vt:lpstr>รูปแบบการบริหารจัดการ ชั่วโมงการทำงานของพยาบาล</vt:lpstr>
      <vt:lpstr>การบริหารจัดการชั่วโมงการทำงานของพยาบาล (องค์ประกอบที่ 1: นโยบายการบริหารจัดการชั่วโมง การทำงานของพยาบาล)</vt:lpstr>
      <vt:lpstr>รูปแบบการบริหารจัดการชั่วโมงการทำงานของพยาบาล องค์ประกอบที่ 1</vt:lpstr>
      <vt:lpstr>รูปแบบการบริหารจัดการชั่วโมงการทำงานของพยาบาล องค์ประกอบที่ 1  (ต่อ)</vt:lpstr>
      <vt:lpstr>รูปแบบการบริหารจัดการชั่วโมงการทำงานของพยาบาล องค์ประกอบที่ 1 (ต่อ)</vt:lpstr>
      <vt:lpstr>รูปแบบการบริหารจัดการชั่วโมงการทำงานของพยาบาล องค์ประกอบที่ 1 (ต่อ)</vt:lpstr>
      <vt:lpstr>รูปแบบการบริหารจัดการชั่วโมงการทำงานของพยาบาล องค์ประกอบที่ 1</vt:lpstr>
      <vt:lpstr>การบริหารจัดการชั่วโมงการทำงานของพยาบาล องค์ประกอบที่ 2: คู่มือการบริหารจัดการชั่วโมงการทำงานของพยาบาล</vt:lpstr>
      <vt:lpstr>รูปแบบการบริหารจัดการชั่วโมงการทำงานของพยาบาล องค์ประกอบที่ 2</vt:lpstr>
      <vt:lpstr>รูปแบบการบริหารจัดการชั่วโมงการทำงานของพยาบาล องค์ประกอบที่ 2 (ต่อ)</vt:lpstr>
      <vt:lpstr>รูปแบบการบริหารจัดการชั่วโมงการทำงานของพยาบาล องค์ประกอบที่ 2</vt:lpstr>
      <vt:lpstr>รูปแบบการบริหารจัดการชั่วโมงการทำงานของพยาบาล องค์ประกอบที่ 2</vt:lpstr>
      <vt:lpstr>รูปแบบการบริหารจัดการชั่วโมงการทำงานของพยาบาล องค์ประกอบที่ 2 (ต่อ)</vt:lpstr>
      <vt:lpstr>การบริหารจัดการชั่วโมงการทำงานของพยาบาล (องค์ประกอบที่ 3: โปรแกรมการจัดตารางเวร)</vt:lpstr>
      <vt:lpstr>รูปแบบการบริหารจัดการชั่วโมงการทำงานของพยาบาล องค์ประกอบที่ 3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การบริหารจัดการชั่วโมงการทำงานของพยาบาล</dc:title>
  <dc:creator>โศภิษฐ์</dc:creator>
  <cp:lastModifiedBy>Windows User</cp:lastModifiedBy>
  <cp:revision>16</cp:revision>
  <cp:lastPrinted>2022-03-25T05:05:22Z</cp:lastPrinted>
  <dcterms:created xsi:type="dcterms:W3CDTF">2022-03-23T08:09:14Z</dcterms:created>
  <dcterms:modified xsi:type="dcterms:W3CDTF">2022-03-25T06:57:24Z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