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68" r:id="rId1"/>
  </p:sldMasterIdLst>
  <p:notesMasterIdLst>
    <p:notesMasterId r:id="rId75"/>
  </p:notesMasterIdLst>
  <p:sldIdLst>
    <p:sldId id="256" r:id="rId2"/>
    <p:sldId id="257" r:id="rId3"/>
    <p:sldId id="258" r:id="rId4"/>
    <p:sldId id="260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7" r:id="rId13"/>
    <p:sldId id="288" r:id="rId14"/>
    <p:sldId id="278" r:id="rId15"/>
    <p:sldId id="279" r:id="rId16"/>
    <p:sldId id="280" r:id="rId17"/>
    <p:sldId id="281" r:id="rId18"/>
    <p:sldId id="300" r:id="rId19"/>
    <p:sldId id="299" r:id="rId20"/>
    <p:sldId id="283" r:id="rId21"/>
    <p:sldId id="284" r:id="rId22"/>
    <p:sldId id="289" r:id="rId23"/>
    <p:sldId id="291" r:id="rId24"/>
    <p:sldId id="290" r:id="rId25"/>
    <p:sldId id="294" r:id="rId26"/>
    <p:sldId id="292" r:id="rId27"/>
    <p:sldId id="296" r:id="rId28"/>
    <p:sldId id="297" r:id="rId29"/>
    <p:sldId id="298" r:id="rId30"/>
    <p:sldId id="293" r:id="rId31"/>
    <p:sldId id="295" r:id="rId32"/>
    <p:sldId id="322" r:id="rId33"/>
    <p:sldId id="301" r:id="rId34"/>
    <p:sldId id="304" r:id="rId35"/>
    <p:sldId id="305" r:id="rId36"/>
    <p:sldId id="306" r:id="rId37"/>
    <p:sldId id="310" r:id="rId38"/>
    <p:sldId id="313" r:id="rId39"/>
    <p:sldId id="311" r:id="rId40"/>
    <p:sldId id="316" r:id="rId41"/>
    <p:sldId id="317" r:id="rId42"/>
    <p:sldId id="318" r:id="rId43"/>
    <p:sldId id="348" r:id="rId44"/>
    <p:sldId id="309" r:id="rId45"/>
    <p:sldId id="337" r:id="rId46"/>
    <p:sldId id="321" r:id="rId47"/>
    <p:sldId id="323" r:id="rId48"/>
    <p:sldId id="324" r:id="rId49"/>
    <p:sldId id="325" r:id="rId50"/>
    <p:sldId id="327" r:id="rId51"/>
    <p:sldId id="334" r:id="rId52"/>
    <p:sldId id="326" r:id="rId53"/>
    <p:sldId id="328" r:id="rId54"/>
    <p:sldId id="331" r:id="rId55"/>
    <p:sldId id="333" r:id="rId56"/>
    <p:sldId id="335" r:id="rId57"/>
    <p:sldId id="285" r:id="rId58"/>
    <p:sldId id="286" r:id="rId59"/>
    <p:sldId id="340" r:id="rId60"/>
    <p:sldId id="342" r:id="rId61"/>
    <p:sldId id="336" r:id="rId62"/>
    <p:sldId id="349" r:id="rId63"/>
    <p:sldId id="350" r:id="rId64"/>
    <p:sldId id="338" r:id="rId65"/>
    <p:sldId id="339" r:id="rId66"/>
    <p:sldId id="353" r:id="rId67"/>
    <p:sldId id="341" r:id="rId68"/>
    <p:sldId id="343" r:id="rId69"/>
    <p:sldId id="344" r:id="rId70"/>
    <p:sldId id="351" r:id="rId71"/>
    <p:sldId id="352" r:id="rId72"/>
    <p:sldId id="346" r:id="rId73"/>
    <p:sldId id="347" r:id="rId74"/>
  </p:sldIdLst>
  <p:sldSz cx="12192000" cy="6858000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mbria Math" panose="02040503050406030204" pitchFamily="18" charset="0"/>
      <p:regular r:id="rId80"/>
    </p:embeddedFont>
    <p:embeddedFont>
      <p:font typeface="Century Gothic" panose="020B0502020202020204" pitchFamily="34" charset="0"/>
      <p:regular r:id="rId81"/>
      <p:bold r:id="rId82"/>
      <p:italic r:id="rId83"/>
      <p:boldItalic r:id="rId8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A91F2C"/>
    <a:srgbClr val="3C76A4"/>
    <a:srgbClr val="FFFFFE"/>
    <a:srgbClr val="FF7E79"/>
    <a:srgbClr val="00B050"/>
    <a:srgbClr val="0096FF"/>
    <a:srgbClr val="009051"/>
    <a:srgbClr val="FFD579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8"/>
    <p:restoredTop sz="94770"/>
  </p:normalViewPr>
  <p:slideViewPr>
    <p:cSldViewPr snapToGrid="0" snapToObjects="1">
      <p:cViewPr varScale="1">
        <p:scale>
          <a:sx n="91" d="100"/>
          <a:sy n="91" d="100"/>
        </p:scale>
        <p:origin x="8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9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4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5.fntdata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66CB7-FD06-E046-9457-498B00121C4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029A35-8C4D-F74B-8D72-CCA2974C235D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862024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29A35-8C4D-F74B-8D72-CCA2974C235D}" type="slidenum">
              <a:rPr lang="en-TH" smtClean="0"/>
              <a:t>48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55803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029A35-8C4D-F74B-8D72-CCA2974C235D}" type="slidenum">
              <a:rPr lang="en-TH" smtClean="0"/>
              <a:t>51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14507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515346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35233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002078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559418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679912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1791779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47656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2049309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360343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478650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24450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85566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62977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13792562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380565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83432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783314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FFD7800F-8C44-B04A-95E8-F192E30CE03C}" type="datetimeFigureOut">
              <a:rPr lang="en-TH" smtClean="0"/>
              <a:t>25/8/2020 R</a:t>
            </a:fld>
            <a:endParaRPr lang="en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21D92B22-18B2-C445-9962-3D1F2C7E3A90}" type="slidenum">
              <a:rPr lang="en-TH" smtClean="0"/>
              <a:t>‹#›</a:t>
            </a:fld>
            <a:endParaRPr lang="en-TH"/>
          </a:p>
        </p:txBody>
      </p:sp>
    </p:spTree>
    <p:extLst>
      <p:ext uri="{BB962C8B-B14F-4D97-AF65-F5344CB8AC3E}">
        <p14:creationId xmlns:p14="http://schemas.microsoft.com/office/powerpoint/2010/main" val="34376715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1324-E62D-EC4E-9441-2514A5C84B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Topic Review</a:t>
            </a:r>
            <a:br>
              <a:rPr lang="en-US" sz="3600" dirty="0"/>
            </a:br>
            <a:r>
              <a:rPr lang="en-US" sz="4400" b="1" dirty="0">
                <a:solidFill>
                  <a:srgbClr val="FFFF00"/>
                </a:solidFill>
              </a:rPr>
              <a:t>Adrenal incidentaloma</a:t>
            </a:r>
            <a:endParaRPr lang="en-TH" sz="3600" b="1" dirty="0">
              <a:solidFill>
                <a:srgbClr val="FFFF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DA596-9BD8-CE46-9275-078D9F2D8A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51012" y="5415197"/>
            <a:ext cx="8676222" cy="1000593"/>
          </a:xfrm>
        </p:spPr>
        <p:txBody>
          <a:bodyPr anchor="ctr">
            <a:norm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TH" sz="1600" b="1" dirty="0"/>
              <a:t>R2 KORAKOT S.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TH" sz="1200" dirty="0">
                <a:solidFill>
                  <a:schemeClr val="tx1">
                    <a:lumMod val="75000"/>
                  </a:schemeClr>
                </a:solidFill>
              </a:rPr>
              <a:t>GENERAL SURGERY RESIDENT</a:t>
            </a:r>
          </a:p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TH" sz="1200" dirty="0">
                <a:solidFill>
                  <a:schemeClr val="tx1">
                    <a:lumMod val="75000"/>
                  </a:schemeClr>
                </a:solidFill>
              </a:rPr>
              <a:t>FACULTY OF MEDICINE SIRIRAJ HOSPITAL</a:t>
            </a:r>
            <a:endParaRPr lang="en-TH" sz="1400" dirty="0">
              <a:solidFill>
                <a:schemeClr val="tx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46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40A07E-CB32-F74B-A2D5-FB0BA60C5902}"/>
              </a:ext>
            </a:extLst>
          </p:cNvPr>
          <p:cNvSpPr/>
          <p:nvPr/>
        </p:nvSpPr>
        <p:spPr>
          <a:xfrm>
            <a:off x="1141413" y="2188584"/>
            <a:ext cx="9905998" cy="1535212"/>
          </a:xfrm>
          <a:prstGeom prst="rect">
            <a:avLst/>
          </a:prstGeom>
          <a:solidFill>
            <a:schemeClr val="accent3">
              <a:lumMod val="50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importance of condition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58959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</a:rPr>
              <a:t>aims of further evaluation and management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10CD5D1-DDA7-5940-9011-526839D228E8}"/>
              </a:ext>
            </a:extLst>
          </p:cNvPr>
          <p:cNvSpPr txBox="1">
            <a:spLocks/>
          </p:cNvSpPr>
          <p:nvPr/>
        </p:nvSpPr>
        <p:spPr>
          <a:xfrm>
            <a:off x="1654279" y="2874041"/>
            <a:ext cx="4295826" cy="589593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exclude malignancy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D1EC28-220B-A24E-982F-3EDE91FC1595}"/>
              </a:ext>
            </a:extLst>
          </p:cNvPr>
          <p:cNvSpPr txBox="1">
            <a:spLocks/>
          </p:cNvSpPr>
          <p:nvPr/>
        </p:nvSpPr>
        <p:spPr>
          <a:xfrm>
            <a:off x="6241895" y="2874041"/>
            <a:ext cx="4295826" cy="589593"/>
          </a:xfrm>
          <a:prstGeom prst="rect">
            <a:avLst/>
          </a:prstGeom>
          <a:solidFill>
            <a:srgbClr val="0070C0">
              <a:alpha val="50196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exclude functional mass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159C09-03E2-0C46-B6C9-F69DA35DC18C}"/>
              </a:ext>
            </a:extLst>
          </p:cNvPr>
          <p:cNvSpPr/>
          <p:nvPr/>
        </p:nvSpPr>
        <p:spPr>
          <a:xfrm>
            <a:off x="1143001" y="4079825"/>
            <a:ext cx="9905998" cy="1535212"/>
          </a:xfrm>
          <a:prstGeom prst="rect">
            <a:avLst/>
          </a:prstGeom>
          <a:solidFill>
            <a:schemeClr val="accent5">
              <a:lumMod val="50000"/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5765822-0057-B54C-A0EE-1C5D250ECD1B}"/>
              </a:ext>
            </a:extLst>
          </p:cNvPr>
          <p:cNvSpPr txBox="1">
            <a:spLocks/>
          </p:cNvSpPr>
          <p:nvPr/>
        </p:nvSpPr>
        <p:spPr>
          <a:xfrm>
            <a:off x="1143001" y="4079824"/>
            <a:ext cx="9905998" cy="5895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b="1" dirty="0">
                <a:solidFill>
                  <a:srgbClr val="FFFF00"/>
                </a:solidFill>
              </a:rPr>
              <a:t>surgery is indicated in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B4F1CF8-0BE0-394B-A3A9-85F5DE0CA847}"/>
              </a:ext>
            </a:extLst>
          </p:cNvPr>
          <p:cNvSpPr txBox="1">
            <a:spLocks/>
          </p:cNvSpPr>
          <p:nvPr/>
        </p:nvSpPr>
        <p:spPr>
          <a:xfrm>
            <a:off x="1654279" y="4765282"/>
            <a:ext cx="4295826" cy="589593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at-risk for malignancy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ACE0B38-1E49-D24E-891D-79DF1A00051B}"/>
              </a:ext>
            </a:extLst>
          </p:cNvPr>
          <p:cNvSpPr txBox="1">
            <a:spLocks/>
          </p:cNvSpPr>
          <p:nvPr/>
        </p:nvSpPr>
        <p:spPr>
          <a:xfrm>
            <a:off x="6241895" y="4765282"/>
            <a:ext cx="4295826" cy="589593"/>
          </a:xfrm>
          <a:prstGeom prst="rect">
            <a:avLst/>
          </a:prstGeom>
          <a:solidFill>
            <a:schemeClr val="accent5">
              <a:lumMod val="75000"/>
              <a:alpha val="50196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hormonally active</a:t>
            </a:r>
          </a:p>
        </p:txBody>
      </p:sp>
    </p:spTree>
    <p:extLst>
      <p:ext uri="{BB962C8B-B14F-4D97-AF65-F5344CB8AC3E}">
        <p14:creationId xmlns:p14="http://schemas.microsoft.com/office/powerpoint/2010/main" val="4036168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approach to </a:t>
            </a:r>
            <a:br>
              <a:rPr lang="en-TH" sz="3600" b="1" dirty="0">
                <a:solidFill>
                  <a:srgbClr val="FFFF00"/>
                </a:solidFill>
              </a:rPr>
            </a:br>
            <a:r>
              <a:rPr lang="en-TH" sz="3600" b="1" dirty="0">
                <a:solidFill>
                  <a:srgbClr val="FFFF00"/>
                </a:solidFill>
              </a:rPr>
              <a:t>adrenal incidentaloma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clinical presentation | differential diagnosis</a:t>
            </a:r>
            <a:br>
              <a:rPr lang="en-TH" dirty="0"/>
            </a:br>
            <a:r>
              <a:rPr lang="en-TH" dirty="0"/>
              <a:t>initial evaluation</a:t>
            </a:r>
          </a:p>
        </p:txBody>
      </p:sp>
    </p:spTree>
    <p:extLst>
      <p:ext uri="{BB962C8B-B14F-4D97-AF65-F5344CB8AC3E}">
        <p14:creationId xmlns:p14="http://schemas.microsoft.com/office/powerpoint/2010/main" val="660620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clinical presentation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D52451-43E6-4E49-8BCC-88531523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526" y="2277073"/>
            <a:ext cx="6695769" cy="589593"/>
          </a:xfrm>
          <a:solidFill>
            <a:schemeClr val="accent2">
              <a:lumMod val="50000"/>
              <a:alpha val="50196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00"/>
                </a:solidFill>
              </a:rPr>
              <a:t>functioning diseases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0C2EA3-511F-A746-BDD0-9B2A4AD43D6E}"/>
              </a:ext>
            </a:extLst>
          </p:cNvPr>
          <p:cNvSpPr txBox="1">
            <a:spLocks/>
          </p:cNvSpPr>
          <p:nvPr/>
        </p:nvSpPr>
        <p:spPr>
          <a:xfrm>
            <a:off x="1141414" y="3066561"/>
            <a:ext cx="9905998" cy="108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hormone-related signs and symptoms</a:t>
            </a:r>
            <a:endParaRPr kumimoji="0" lang="en-TH" sz="3000" b="1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E0792B-361E-2743-A76B-E13E40FB86AD}"/>
              </a:ext>
            </a:extLst>
          </p:cNvPr>
          <p:cNvSpPr txBox="1">
            <a:spLocks/>
          </p:cNvSpPr>
          <p:nvPr/>
        </p:nvSpPr>
        <p:spPr>
          <a:xfrm>
            <a:off x="2746526" y="4150846"/>
            <a:ext cx="6695769" cy="589593"/>
          </a:xfrm>
          <a:prstGeom prst="rect">
            <a:avLst/>
          </a:prstGeom>
          <a:solidFill>
            <a:schemeClr val="accent3">
              <a:lumMod val="75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non-functioning diseases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171F145-37CD-5A42-A6F3-434BD6C57E38}"/>
              </a:ext>
            </a:extLst>
          </p:cNvPr>
          <p:cNvSpPr txBox="1">
            <a:spLocks/>
          </p:cNvSpPr>
          <p:nvPr/>
        </p:nvSpPr>
        <p:spPr>
          <a:xfrm>
            <a:off x="1141413" y="4892886"/>
            <a:ext cx="9905998" cy="10842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3000" b="1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uLnTx/>
                <a:uFillTx/>
                <a:latin typeface="Century Gothic" panose="020B0502020202020204"/>
                <a:ea typeface="+mn-ea"/>
                <a:cs typeface="+mn-cs"/>
              </a:rPr>
              <a:t>incidentaloma | palpable mass</a:t>
            </a:r>
            <a:endParaRPr kumimoji="0" lang="en-TH" sz="3000" b="1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565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differential diagnosis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E3456E5-5D1C-7B48-ADD7-9F5B1797440E}"/>
              </a:ext>
            </a:extLst>
          </p:cNvPr>
          <p:cNvSpPr/>
          <p:nvPr/>
        </p:nvSpPr>
        <p:spPr>
          <a:xfrm>
            <a:off x="4172768" y="2082463"/>
            <a:ext cx="3207181" cy="3207181"/>
          </a:xfrm>
          <a:prstGeom prst="ellipse">
            <a:avLst/>
          </a:prstGeom>
          <a:solidFill>
            <a:srgbClr val="009051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400" b="1" dirty="0">
                <a:solidFill>
                  <a:srgbClr val="FFFF00"/>
                </a:solidFill>
              </a:rPr>
              <a:t>80%</a:t>
            </a:r>
          </a:p>
          <a:p>
            <a:pPr algn="ctr"/>
            <a:r>
              <a:rPr lang="en-TH" b="1" dirty="0"/>
              <a:t>NON-FUNCTIONING ADENOMA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E068070-F837-0B4F-B55B-12C11D248215}"/>
              </a:ext>
            </a:extLst>
          </p:cNvPr>
          <p:cNvSpPr/>
          <p:nvPr/>
        </p:nvSpPr>
        <p:spPr>
          <a:xfrm>
            <a:off x="1530788" y="1921533"/>
            <a:ext cx="2150466" cy="2150466"/>
          </a:xfrm>
          <a:prstGeom prst="ellipse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400" b="1" dirty="0">
                <a:solidFill>
                  <a:srgbClr val="FFFF00"/>
                </a:solidFill>
              </a:rPr>
              <a:t>5%</a:t>
            </a:r>
          </a:p>
          <a:p>
            <a:pPr algn="ctr"/>
            <a:r>
              <a:rPr lang="en-TH" sz="1600" b="1" dirty="0"/>
              <a:t>SUBCLINICAL CUSHING SYNDROME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17D7BD5-2CC9-B844-8ACC-12F951248693}"/>
              </a:ext>
            </a:extLst>
          </p:cNvPr>
          <p:cNvSpPr/>
          <p:nvPr/>
        </p:nvSpPr>
        <p:spPr>
          <a:xfrm>
            <a:off x="2022302" y="4214411"/>
            <a:ext cx="2150466" cy="2150466"/>
          </a:xfrm>
          <a:prstGeom prst="ellipse">
            <a:avLst/>
          </a:prstGeom>
          <a:solidFill>
            <a:schemeClr val="accent2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400" b="1" dirty="0">
                <a:solidFill>
                  <a:srgbClr val="FFFF00"/>
                </a:solidFill>
              </a:rPr>
              <a:t>5%</a:t>
            </a:r>
          </a:p>
          <a:p>
            <a:pPr algn="ctr"/>
            <a:r>
              <a:rPr lang="en-TH" sz="1600" b="1" dirty="0"/>
              <a:t>PHEOCHRO-MOCYTOMA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CFF3A78-88C1-414A-8BB7-B970FAE708F3}"/>
              </a:ext>
            </a:extLst>
          </p:cNvPr>
          <p:cNvSpPr/>
          <p:nvPr/>
        </p:nvSpPr>
        <p:spPr>
          <a:xfrm>
            <a:off x="7203340" y="4434367"/>
            <a:ext cx="1901563" cy="1814033"/>
          </a:xfrm>
          <a:prstGeom prst="ellipse">
            <a:avLst/>
          </a:prstGeom>
          <a:solidFill>
            <a:srgbClr val="0096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000" b="1" dirty="0">
                <a:solidFill>
                  <a:srgbClr val="FFFF00"/>
                </a:solidFill>
              </a:rPr>
              <a:t>&lt;5%</a:t>
            </a:r>
          </a:p>
          <a:p>
            <a:pPr algn="ctr"/>
            <a:r>
              <a:rPr lang="en-TH" sz="1400" b="1" dirty="0"/>
              <a:t>ADRENO</a:t>
            </a:r>
            <a:br>
              <a:rPr lang="en-TH" sz="1400" b="1" dirty="0"/>
            </a:br>
            <a:r>
              <a:rPr lang="en-TH" sz="1400" b="1" dirty="0"/>
              <a:t>CORTICAL CARCINOMA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46E95AE-DE9B-274F-B904-08D7CEC30E26}"/>
              </a:ext>
            </a:extLst>
          </p:cNvPr>
          <p:cNvSpPr/>
          <p:nvPr/>
        </p:nvSpPr>
        <p:spPr>
          <a:xfrm>
            <a:off x="7628852" y="2215349"/>
            <a:ext cx="1901563" cy="1814033"/>
          </a:xfrm>
          <a:prstGeom prst="ellipse">
            <a:avLst/>
          </a:prstGeom>
          <a:solidFill>
            <a:schemeClr val="accent5"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000" b="1" dirty="0">
                <a:solidFill>
                  <a:srgbClr val="FFFF00"/>
                </a:solidFill>
              </a:rPr>
              <a:t>2.5%</a:t>
            </a:r>
          </a:p>
          <a:p>
            <a:pPr algn="ctr"/>
            <a:r>
              <a:rPr lang="en-TH" sz="1400" b="1" dirty="0"/>
              <a:t>METASTASIS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B74BB5-802B-E446-A6A6-B85179FE697D}"/>
              </a:ext>
            </a:extLst>
          </p:cNvPr>
          <p:cNvSpPr/>
          <p:nvPr/>
        </p:nvSpPr>
        <p:spPr>
          <a:xfrm>
            <a:off x="9288307" y="3895986"/>
            <a:ext cx="1372906" cy="1309710"/>
          </a:xfrm>
          <a:prstGeom prst="ellipse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TH" sz="2000" b="1" dirty="0">
                <a:solidFill>
                  <a:srgbClr val="FFFF00"/>
                </a:solidFill>
              </a:rPr>
              <a:t>1%</a:t>
            </a:r>
          </a:p>
          <a:p>
            <a:pPr algn="ctr"/>
            <a:r>
              <a:rPr lang="en-TH" sz="1400" b="1" dirty="0"/>
              <a:t>CONN’S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F84ABB7-5A75-C442-961B-FAC390CC6046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martha az,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endocr pract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2009; 15:1-20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81682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differential diagnosis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D52451-43E6-4E49-8BCC-88531523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526" y="2203333"/>
            <a:ext cx="6695769" cy="589593"/>
          </a:xfrm>
          <a:solidFill>
            <a:schemeClr val="accent2">
              <a:lumMod val="50000"/>
              <a:alpha val="50196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00"/>
                </a:solidFill>
              </a:rPr>
              <a:t>functioning diseases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3F399B-9856-3C4A-8751-F9E5F70BB356}"/>
              </a:ext>
            </a:extLst>
          </p:cNvPr>
          <p:cNvSpPr txBox="1">
            <a:spLocks/>
          </p:cNvSpPr>
          <p:nvPr/>
        </p:nvSpPr>
        <p:spPr>
          <a:xfrm>
            <a:off x="1141412" y="3376109"/>
            <a:ext cx="4757942" cy="589593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benign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A9F15C-1B34-6647-B69F-FB2543080CDF}"/>
              </a:ext>
            </a:extLst>
          </p:cNvPr>
          <p:cNvSpPr txBox="1">
            <a:spLocks/>
          </p:cNvSpPr>
          <p:nvPr/>
        </p:nvSpPr>
        <p:spPr>
          <a:xfrm>
            <a:off x="6289470" y="3376109"/>
            <a:ext cx="4757942" cy="589593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malignant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D8F2085-DF02-5941-AB98-35D61B75367A}"/>
              </a:ext>
            </a:extLst>
          </p:cNvPr>
          <p:cNvSpPr/>
          <p:nvPr/>
        </p:nvSpPr>
        <p:spPr>
          <a:xfrm>
            <a:off x="3284408" y="2914911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554849EE-1203-114D-8862-2184B363FF48}"/>
              </a:ext>
            </a:extLst>
          </p:cNvPr>
          <p:cNvSpPr/>
          <p:nvPr/>
        </p:nvSpPr>
        <p:spPr>
          <a:xfrm>
            <a:off x="8612627" y="2914910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CB1D23-8007-2146-A8B9-C3D967B7EF0D}"/>
              </a:ext>
            </a:extLst>
          </p:cNvPr>
          <p:cNvSpPr txBox="1">
            <a:spLocks/>
          </p:cNvSpPr>
          <p:nvPr/>
        </p:nvSpPr>
        <p:spPr>
          <a:xfrm>
            <a:off x="1141412" y="4223032"/>
            <a:ext cx="4757942" cy="2561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conn’s syndrome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pheochromocytoma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cortisol-producing adenoma</a:t>
            </a:r>
            <a:endParaRPr lang="en-TH" sz="2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324CD1-7896-C34F-B8C2-AE6F2CBE6E3D}"/>
              </a:ext>
            </a:extLst>
          </p:cNvPr>
          <p:cNvSpPr txBox="1">
            <a:spLocks/>
          </p:cNvSpPr>
          <p:nvPr/>
        </p:nvSpPr>
        <p:spPr>
          <a:xfrm>
            <a:off x="6289469" y="4223032"/>
            <a:ext cx="4757942" cy="2561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adrenocortical carcinoma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malignant pheochromocytoma</a:t>
            </a:r>
            <a:endParaRPr lang="en-US" sz="1900" dirty="0">
              <a:solidFill>
                <a:srgbClr val="D3D8DD"/>
              </a:solidFill>
            </a:endParaRPr>
          </a:p>
          <a:p>
            <a:pPr>
              <a:spcAft>
                <a:spcPts val="0"/>
              </a:spcAft>
            </a:pPr>
            <a:endParaRPr lang="en-TH" sz="2600" dirty="0"/>
          </a:p>
        </p:txBody>
      </p:sp>
    </p:spTree>
    <p:extLst>
      <p:ext uri="{BB962C8B-B14F-4D97-AF65-F5344CB8AC3E}">
        <p14:creationId xmlns:p14="http://schemas.microsoft.com/office/powerpoint/2010/main" val="26204972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differential diagnosis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4D52451-43E6-4E49-8BCC-8853152317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526" y="2203333"/>
            <a:ext cx="6695769" cy="589593"/>
          </a:xfrm>
          <a:solidFill>
            <a:schemeClr val="accent3">
              <a:lumMod val="75000"/>
              <a:alpha val="50196"/>
            </a:scheme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FFFF00"/>
                </a:solidFill>
              </a:rPr>
              <a:t>non-functioning diseases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3F399B-9856-3C4A-8751-F9E5F70BB356}"/>
              </a:ext>
            </a:extLst>
          </p:cNvPr>
          <p:cNvSpPr txBox="1">
            <a:spLocks/>
          </p:cNvSpPr>
          <p:nvPr/>
        </p:nvSpPr>
        <p:spPr>
          <a:xfrm>
            <a:off x="1141412" y="3376109"/>
            <a:ext cx="4757942" cy="589593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benign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6A9F15C-1B34-6647-B69F-FB2543080CDF}"/>
              </a:ext>
            </a:extLst>
          </p:cNvPr>
          <p:cNvSpPr txBox="1">
            <a:spLocks/>
          </p:cNvSpPr>
          <p:nvPr/>
        </p:nvSpPr>
        <p:spPr>
          <a:xfrm>
            <a:off x="6289470" y="3376109"/>
            <a:ext cx="4757942" cy="589593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malignant</a:t>
            </a:r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1D8F2085-DF02-5941-AB98-35D61B75367A}"/>
              </a:ext>
            </a:extLst>
          </p:cNvPr>
          <p:cNvSpPr/>
          <p:nvPr/>
        </p:nvSpPr>
        <p:spPr>
          <a:xfrm>
            <a:off x="3284408" y="2914911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554849EE-1203-114D-8862-2184B363FF48}"/>
              </a:ext>
            </a:extLst>
          </p:cNvPr>
          <p:cNvSpPr/>
          <p:nvPr/>
        </p:nvSpPr>
        <p:spPr>
          <a:xfrm>
            <a:off x="8612627" y="2914910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9CB1D23-8007-2146-A8B9-C3D967B7EF0D}"/>
              </a:ext>
            </a:extLst>
          </p:cNvPr>
          <p:cNvSpPr txBox="1">
            <a:spLocks/>
          </p:cNvSpPr>
          <p:nvPr/>
        </p:nvSpPr>
        <p:spPr>
          <a:xfrm>
            <a:off x="1141412" y="4223032"/>
            <a:ext cx="4757942" cy="2561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adrenocortical adenoma</a:t>
            </a:r>
            <a:br>
              <a:rPr lang="en-US" sz="2600" dirty="0"/>
            </a:br>
            <a:r>
              <a:rPr lang="en-US" sz="1900" dirty="0">
                <a:solidFill>
                  <a:srgbClr val="D3D8DD"/>
                </a:solidFill>
              </a:rPr>
              <a:t>(up to 60% of cases)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myelolipoma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cyst, hemorrhage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ganglioneuroma</a:t>
            </a:r>
          </a:p>
          <a:p>
            <a:pPr>
              <a:spcAft>
                <a:spcPts val="0"/>
              </a:spcAft>
            </a:pPr>
            <a:endParaRPr lang="en-TH" sz="26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D324CD1-7896-C34F-B8C2-AE6F2CBE6E3D}"/>
              </a:ext>
            </a:extLst>
          </p:cNvPr>
          <p:cNvSpPr txBox="1">
            <a:spLocks/>
          </p:cNvSpPr>
          <p:nvPr/>
        </p:nvSpPr>
        <p:spPr>
          <a:xfrm>
            <a:off x="6289469" y="4223032"/>
            <a:ext cx="4757942" cy="1734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adrenocortical carcinoma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cancer metastasis</a:t>
            </a:r>
            <a:endParaRPr lang="en-US" sz="1900" dirty="0">
              <a:solidFill>
                <a:srgbClr val="D3D8D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1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 evaluation: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history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history associated with excessive hormonal release</a:t>
            </a:r>
          </a:p>
          <a:p>
            <a:pPr lvl="1"/>
            <a:r>
              <a:rPr lang="en-US" sz="2600" dirty="0"/>
              <a:t>hypertension </a:t>
            </a:r>
            <a:r>
              <a:rPr lang="en-US" sz="2000" dirty="0">
                <a:solidFill>
                  <a:srgbClr val="D3D8DD"/>
                </a:solidFill>
              </a:rPr>
              <a:t>esp. resistant HT, HT in the young</a:t>
            </a:r>
          </a:p>
          <a:p>
            <a:pPr lvl="1"/>
            <a:r>
              <a:rPr lang="en-US" sz="2600" dirty="0"/>
              <a:t>proximal muscle weakness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 - conn’s syndrome</a:t>
            </a:r>
            <a:endParaRPr lang="en-US" sz="2600" dirty="0"/>
          </a:p>
          <a:p>
            <a:pPr lvl="1"/>
            <a:r>
              <a:rPr lang="en-US" sz="2600" dirty="0"/>
              <a:t>paroxysm - 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pheochromocytoma</a:t>
            </a:r>
            <a:endParaRPr lang="en-US" sz="2600" dirty="0"/>
          </a:p>
          <a:p>
            <a:pPr lvl="1"/>
            <a:r>
              <a:rPr lang="en-US" sz="2600" dirty="0"/>
              <a:t>signs and symptoms of hypercortisolism</a:t>
            </a:r>
          </a:p>
          <a:p>
            <a:endParaRPr lang="en-TH" sz="2400" dirty="0"/>
          </a:p>
        </p:txBody>
      </p:sp>
    </p:spTree>
    <p:extLst>
      <p:ext uri="{BB962C8B-B14F-4D97-AF65-F5344CB8AC3E}">
        <p14:creationId xmlns:p14="http://schemas.microsoft.com/office/powerpoint/2010/main" val="386834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initial evaluation: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physical examination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physical examination related to symptoms</a:t>
            </a:r>
          </a:p>
          <a:p>
            <a:pPr lvl="1"/>
            <a:r>
              <a:rPr lang="en-US" sz="2600" dirty="0"/>
              <a:t>target organ damage in long-standing hypertension</a:t>
            </a:r>
          </a:p>
          <a:p>
            <a:pPr lvl="1"/>
            <a:r>
              <a:rPr lang="en-US" sz="2600" dirty="0"/>
              <a:t>cushingoid appearance</a:t>
            </a:r>
          </a:p>
          <a:p>
            <a:pPr lvl="1"/>
            <a:r>
              <a:rPr lang="en-US" sz="2600" dirty="0"/>
              <a:t>palpable abdominal mass 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esp. in adrenocortical carcinoma</a:t>
            </a:r>
            <a:endParaRPr lang="en-US" sz="2600" dirty="0"/>
          </a:p>
          <a:p>
            <a:endParaRPr lang="en-TH" sz="2400" dirty="0"/>
          </a:p>
        </p:txBody>
      </p:sp>
    </p:spTree>
    <p:extLst>
      <p:ext uri="{BB962C8B-B14F-4D97-AF65-F5344CB8AC3E}">
        <p14:creationId xmlns:p14="http://schemas.microsoft.com/office/powerpoint/2010/main" val="552208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FB3516BD-64C7-48EF-A342-9F00D167E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56963-0BF8-464B-9656-747801D5E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137" y="783753"/>
            <a:ext cx="6823726" cy="529049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20CA4E-C3D1-024D-8C65-DE04AB4730F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williams textbook of endocrinology 14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A01C0F-B463-054A-AD7B-7FAEADF618E1}"/>
              </a:ext>
            </a:extLst>
          </p:cNvPr>
          <p:cNvSpPr txBox="1">
            <a:spLocks/>
          </p:cNvSpPr>
          <p:nvPr/>
        </p:nvSpPr>
        <p:spPr>
          <a:xfrm rot="16200000">
            <a:off x="-73151" y="3201495"/>
            <a:ext cx="5059566" cy="455009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b="1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clinical features of cushing syndrome</a:t>
            </a:r>
            <a:endParaRPr kumimoji="0" lang="en-TH" b="1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49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bilateral adrenal mass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15% of patients with adrenal incidentaloma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differential diagnosis</a:t>
            </a:r>
          </a:p>
          <a:p>
            <a:pPr lvl="1"/>
            <a:r>
              <a:rPr lang="en-US" sz="2600" dirty="0"/>
              <a:t>metastatic disease</a:t>
            </a:r>
          </a:p>
          <a:p>
            <a:pPr lvl="1"/>
            <a:r>
              <a:rPr lang="en-US" sz="2600" dirty="0"/>
              <a:t>congenital adrenal hyperplasia</a:t>
            </a:r>
          </a:p>
          <a:p>
            <a:pPr lvl="1"/>
            <a:r>
              <a:rPr lang="en-US" sz="2600" dirty="0"/>
              <a:t>bilateral adrenal adenomas</a:t>
            </a:r>
          </a:p>
          <a:p>
            <a:pPr lvl="1"/>
            <a:r>
              <a:rPr lang="en-US" sz="2600" dirty="0"/>
              <a:t>infiltrative diseases</a:t>
            </a:r>
          </a:p>
          <a:p>
            <a:endParaRPr lang="en-TH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F75879-515F-324C-8777-B16201A286AD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6242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Outlines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745BF-93E8-7C4E-BE87-D97A260A7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TH" sz="2800" dirty="0"/>
              <a:t>anatomy and physiology</a:t>
            </a:r>
          </a:p>
          <a:p>
            <a:r>
              <a:rPr lang="en-TH" sz="2800" dirty="0"/>
              <a:t>definition of incidentaloma</a:t>
            </a:r>
          </a:p>
          <a:p>
            <a:r>
              <a:rPr lang="en-TH" sz="2800" dirty="0"/>
              <a:t>approach to adrenal incidentaloma</a:t>
            </a:r>
          </a:p>
          <a:p>
            <a:r>
              <a:rPr lang="en-TH" sz="2800" dirty="0"/>
              <a:t>investigations</a:t>
            </a:r>
          </a:p>
          <a:p>
            <a:r>
              <a:rPr lang="en-TH" sz="2800" dirty="0"/>
              <a:t>management</a:t>
            </a:r>
          </a:p>
          <a:p>
            <a:pPr lvl="0">
              <a:buClr>
                <a:srgbClr val="A9E023"/>
              </a:buClr>
            </a:pPr>
            <a:r>
              <a:rPr lang="en-TH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in-detail for each adrenal diseases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832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investigations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radiological imaging | tissue biopsy</a:t>
            </a:r>
            <a:br>
              <a:rPr lang="en-TH" dirty="0"/>
            </a:br>
            <a:r>
              <a:rPr lang="en-TH" dirty="0"/>
              <a:t>hormonal work up for each axis</a:t>
            </a:r>
          </a:p>
        </p:txBody>
      </p:sp>
    </p:spTree>
    <p:extLst>
      <p:ext uri="{BB962C8B-B14F-4D97-AF65-F5344CB8AC3E}">
        <p14:creationId xmlns:p14="http://schemas.microsoft.com/office/powerpoint/2010/main" val="3343372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58529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FFC000"/>
                </a:solidFill>
              </a:rPr>
              <a:t>- questions needed to be addressed -</a:t>
            </a:r>
            <a:endParaRPr lang="en-TH" sz="3000" b="1" dirty="0">
              <a:solidFill>
                <a:srgbClr val="FFC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2342818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73809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3200" dirty="0"/>
              <a:t>do we still </a:t>
            </a:r>
            <a:r>
              <a:rPr lang="en-US" sz="3200" b="1" dirty="0">
                <a:solidFill>
                  <a:srgbClr val="FFFF00"/>
                </a:solidFill>
              </a:rPr>
              <a:t>need ct adrenal protocol or mri?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hormonal work up: </a:t>
            </a:r>
            <a:r>
              <a:rPr lang="en-US" sz="3200" dirty="0"/>
              <a:t>does it need in incidentaloma?</a:t>
            </a:r>
          </a:p>
          <a:p>
            <a:r>
              <a:rPr lang="en-US" sz="3200" b="1" dirty="0">
                <a:solidFill>
                  <a:srgbClr val="FFFF00"/>
                </a:solidFill>
              </a:rPr>
              <a:t>tissue biopsy: </a:t>
            </a:r>
            <a:r>
              <a:rPr lang="en-US" sz="3200" dirty="0"/>
              <a:t>does it required?</a:t>
            </a:r>
          </a:p>
          <a:p>
            <a:endParaRPr lang="en-TH" sz="3200" dirty="0"/>
          </a:p>
        </p:txBody>
      </p:sp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F695F05F-5EC0-6746-947C-6EDCC4697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1634" y="517289"/>
            <a:ext cx="825555" cy="8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840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investigation: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adrenal imaging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1196644"/>
          </a:xfrm>
          <a:solidFill>
            <a:srgbClr val="EBEBEB">
              <a:alpha val="14510"/>
            </a:srgbClr>
          </a:solidFill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FFFF00"/>
                </a:solidFill>
              </a:rPr>
              <a:t>imaging of adrenal mass</a:t>
            </a:r>
          </a:p>
          <a:p>
            <a:pPr marL="0" indent="0" algn="ctr">
              <a:spcBef>
                <a:spcPts val="168"/>
              </a:spcBef>
              <a:buNone/>
            </a:pPr>
            <a:r>
              <a:rPr lang="en-US" sz="2200" dirty="0"/>
              <a:t>to differentiate adenoma, carcinoma, pheochromocytoma, metastasis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11A73AC-ECA2-B24C-A9BE-E8B7A33637E0}"/>
              </a:ext>
            </a:extLst>
          </p:cNvPr>
          <p:cNvSpPr txBox="1">
            <a:spLocks/>
          </p:cNvSpPr>
          <p:nvPr/>
        </p:nvSpPr>
        <p:spPr>
          <a:xfrm>
            <a:off x="1141413" y="4410604"/>
            <a:ext cx="3047999" cy="589593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ct adrenal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DC061B-2964-7C46-9B53-BDAB5DAABEDD}"/>
              </a:ext>
            </a:extLst>
          </p:cNvPr>
          <p:cNvSpPr txBox="1">
            <a:spLocks/>
          </p:cNvSpPr>
          <p:nvPr/>
        </p:nvSpPr>
        <p:spPr>
          <a:xfrm>
            <a:off x="7999412" y="4410604"/>
            <a:ext cx="3047999" cy="589593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pet/ct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FABA968C-C7AC-8C46-9915-A4FCFBEB8005}"/>
              </a:ext>
            </a:extLst>
          </p:cNvPr>
          <p:cNvSpPr txBox="1">
            <a:spLocks/>
          </p:cNvSpPr>
          <p:nvPr/>
        </p:nvSpPr>
        <p:spPr>
          <a:xfrm>
            <a:off x="4570411" y="4410604"/>
            <a:ext cx="3047999" cy="589593"/>
          </a:xfrm>
          <a:prstGeom prst="rect">
            <a:avLst/>
          </a:prstGeom>
          <a:solidFill>
            <a:srgbClr val="FFC00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mri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3E5B3AA-FE29-DD4F-9EBD-EF3B5123575C}"/>
              </a:ext>
            </a:extLst>
          </p:cNvPr>
          <p:cNvSpPr/>
          <p:nvPr/>
        </p:nvSpPr>
        <p:spPr>
          <a:xfrm>
            <a:off x="5192561" y="3636306"/>
            <a:ext cx="1803699" cy="52322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</a:pPr>
            <a:r>
              <a:rPr lang="en-US" sz="2800" b="1" cap="small" dirty="0">
                <a:solidFill>
                  <a:srgbClr val="FFFD78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modalities</a:t>
            </a:r>
          </a:p>
        </p:txBody>
      </p:sp>
    </p:spTree>
    <p:extLst>
      <p:ext uri="{BB962C8B-B14F-4D97-AF65-F5344CB8AC3E}">
        <p14:creationId xmlns:p14="http://schemas.microsoft.com/office/powerpoint/2010/main" val="40814940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imaging: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ct adrenal protocol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imaging of choice for adrenal lesions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using pattern of contrast uptake and washout</a:t>
            </a:r>
          </a:p>
          <a:p>
            <a:pPr lvl="1"/>
            <a:r>
              <a:rPr lang="en-US" sz="2600" dirty="0"/>
              <a:t>evaluate in non-contrast, portovenous, and delayed phase </a:t>
            </a:r>
          </a:p>
          <a:p>
            <a:pPr lvl="1"/>
            <a:r>
              <a:rPr lang="en-US" sz="2600" dirty="0"/>
              <a:t>calculate into %contrast enhancement washout</a:t>
            </a:r>
          </a:p>
          <a:p>
            <a:pPr lvl="1"/>
            <a:r>
              <a:rPr lang="en-US" sz="2600" dirty="0"/>
              <a:t>pattern of enhance and washout can differentiate diseases</a:t>
            </a:r>
          </a:p>
          <a:p>
            <a:endParaRPr lang="en-TH" sz="2400" dirty="0"/>
          </a:p>
        </p:txBody>
      </p:sp>
    </p:spTree>
    <p:extLst>
      <p:ext uri="{BB962C8B-B14F-4D97-AF65-F5344CB8AC3E}">
        <p14:creationId xmlns:p14="http://schemas.microsoft.com/office/powerpoint/2010/main" val="3534050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adrenal washout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600" dirty="0">
                <a:solidFill>
                  <a:srgbClr val="FFFF00"/>
                </a:solidFill>
              </a:rPr>
              <a:t>can be calculated using density value of adrenal mass </a:t>
            </a:r>
            <a:br>
              <a:rPr lang="en-US" sz="26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in different phases in hounsfield units (hu)</a:t>
            </a:r>
          </a:p>
          <a:p>
            <a:pPr marL="0" indent="0" algn="ctr">
              <a:buNone/>
            </a:pPr>
            <a:r>
              <a:rPr lang="en-US" sz="2200" dirty="0"/>
              <a:t>primarily use to diagnose adrenal adenoma</a:t>
            </a:r>
          </a:p>
          <a:p>
            <a:endParaRPr lang="en-TH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0A1F4E6-6B9F-2F4A-842F-9ABA34F0E444}"/>
              </a:ext>
            </a:extLst>
          </p:cNvPr>
          <p:cNvSpPr txBox="1">
            <a:spLocks/>
          </p:cNvSpPr>
          <p:nvPr/>
        </p:nvSpPr>
        <p:spPr>
          <a:xfrm>
            <a:off x="1141413" y="3827831"/>
            <a:ext cx="3004813" cy="589593"/>
          </a:xfrm>
          <a:prstGeom prst="rect">
            <a:avLst/>
          </a:prstGeom>
          <a:solidFill>
            <a:schemeClr val="bg2">
              <a:lumMod val="20000"/>
              <a:lumOff val="8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absolute washout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61EF55-CBEB-FF44-84F3-E2A86E1B7E36}"/>
                  </a:ext>
                </a:extLst>
              </p:cNvPr>
              <p:cNvSpPr txBox="1"/>
              <p:nvPr/>
            </p:nvSpPr>
            <p:spPr>
              <a:xfrm>
                <a:off x="4321277" y="3827831"/>
                <a:ext cx="6901185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𝐴𝑏𝑠𝑜𝑙𝑢𝑡𝑒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𝑤𝑎𝑠h𝑜𝑢𝑡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𝑝𝑜𝑟𝑡𝑜𝑣𝑒𝑛𝑜𝑢𝑠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𝑑𝑒𝑙𝑎𝑦𝑒𝑑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𝑝𝑜𝑟𝑡𝑜𝑣𝑒𝑛𝑜𝑢𝑠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𝑛𝑜𝑛𝑐𝑜𝑛𝑡𝑟𝑎𝑠𝑡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TH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761EF55-CBEB-FF44-84F3-E2A86E1B7E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1277" y="3827831"/>
                <a:ext cx="6901185" cy="584199"/>
              </a:xfrm>
              <a:prstGeom prst="rect">
                <a:avLst/>
              </a:prstGeom>
              <a:blipFill>
                <a:blip r:embed="rId2"/>
                <a:stretch>
                  <a:fillRect l="-368" t="-4348" r="-184" b="-19565"/>
                </a:stretch>
              </a:blipFill>
            </p:spPr>
            <p:txBody>
              <a:bodyPr/>
              <a:lstStyle/>
              <a:p>
                <a:r>
                  <a:rPr lang="en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171E404-6BC8-374E-A10A-763AE813C5E1}"/>
              </a:ext>
            </a:extLst>
          </p:cNvPr>
          <p:cNvSpPr txBox="1">
            <a:spLocks/>
          </p:cNvSpPr>
          <p:nvPr/>
        </p:nvSpPr>
        <p:spPr>
          <a:xfrm>
            <a:off x="1141413" y="4790915"/>
            <a:ext cx="3004813" cy="589593"/>
          </a:xfrm>
          <a:prstGeom prst="rect">
            <a:avLst/>
          </a:prstGeom>
          <a:solidFill>
            <a:schemeClr val="bg2">
              <a:lumMod val="20000"/>
              <a:lumOff val="8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relative washout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8C4EE-C883-5045-B98F-4063AE28BDEE}"/>
                  </a:ext>
                </a:extLst>
              </p:cNvPr>
              <p:cNvSpPr txBox="1"/>
              <p:nvPr/>
            </p:nvSpPr>
            <p:spPr>
              <a:xfrm>
                <a:off x="4496389" y="4790915"/>
                <a:ext cx="6550960" cy="5841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𝑅𝑒𝑙𝑎𝑡𝑖𝑣𝑒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𝑤𝑎𝑠h𝑜𝑢𝑡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𝑝𝑜𝑟𝑡𝑜𝑣𝑒𝑛𝑜𝑢𝑠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𝑑𝑒𝑙𝑎𝑦𝑒𝑑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𝐻𝑈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𝑝𝑜𝑟𝑡𝑜𝑣𝑒𝑛𝑜𝑢𝑠</m:t>
                              </m:r>
                            </m:e>
                          </m:d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100</m:t>
                      </m:r>
                    </m:oMath>
                  </m:oMathPara>
                </a14:m>
                <a:endParaRPr lang="en-TH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58C4EE-C883-5045-B98F-4063AE28BD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6389" y="4790915"/>
                <a:ext cx="6550960" cy="584199"/>
              </a:xfrm>
              <a:prstGeom prst="rect">
                <a:avLst/>
              </a:prstGeom>
              <a:blipFill>
                <a:blip r:embed="rId3"/>
                <a:stretch>
                  <a:fillRect t="-6522" b="-19565"/>
                </a:stretch>
              </a:blipFill>
            </p:spPr>
            <p:txBody>
              <a:bodyPr/>
              <a:lstStyle/>
              <a:p>
                <a:r>
                  <a:rPr lang="en-T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87DCC7-B794-AE44-8B02-3729738AE3AA}"/>
              </a:ext>
            </a:extLst>
          </p:cNvPr>
          <p:cNvSpPr txBox="1">
            <a:spLocks/>
          </p:cNvSpPr>
          <p:nvPr/>
        </p:nvSpPr>
        <p:spPr>
          <a:xfrm>
            <a:off x="1141351" y="5620466"/>
            <a:ext cx="9905998" cy="8603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benign lesion:</a:t>
            </a:r>
            <a:r>
              <a:rPr lang="en-US" sz="24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en-US" sz="2400" dirty="0">
                <a:effectLst/>
              </a:rPr>
              <a:t>absolute washout &gt;50%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600" dirty="0">
                <a:solidFill>
                  <a:schemeClr val="tx1">
                    <a:lumMod val="75000"/>
                  </a:schemeClr>
                </a:solidFill>
                <a:effectLst/>
              </a:rPr>
              <a:t>(sensitivity and specificity 100%)</a:t>
            </a:r>
            <a:r>
              <a:rPr lang="en-US" sz="2400" dirty="0">
                <a:effectLst/>
              </a:rPr>
              <a:t>  </a:t>
            </a:r>
            <a:endParaRPr lang="en-TH" sz="2400" dirty="0">
              <a:effectLst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BBCAEF4-59CA-F14C-91E1-223451BC1E38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929833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ct: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approach to lesions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2C7C63F-2A40-2141-8C91-011072B146EF}"/>
              </a:ext>
            </a:extLst>
          </p:cNvPr>
          <p:cNvSpPr txBox="1">
            <a:spLocks/>
          </p:cNvSpPr>
          <p:nvPr/>
        </p:nvSpPr>
        <p:spPr>
          <a:xfrm>
            <a:off x="2935364" y="2181836"/>
            <a:ext cx="6321271" cy="487622"/>
          </a:xfrm>
          <a:prstGeom prst="rect">
            <a:avLst/>
          </a:prstGeom>
          <a:solidFill>
            <a:schemeClr val="accent3">
              <a:lumMod val="75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attenuation on non-contrast imaging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4D6CBB4-492F-414D-A44B-8C8ACDF3F7D1}"/>
              </a:ext>
            </a:extLst>
          </p:cNvPr>
          <p:cNvSpPr txBox="1">
            <a:spLocks/>
          </p:cNvSpPr>
          <p:nvPr/>
        </p:nvSpPr>
        <p:spPr>
          <a:xfrm>
            <a:off x="1569116" y="3363095"/>
            <a:ext cx="4153258" cy="487622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/>
              <a:t>&lt;10 hu on non-contrast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BF3A16F-324A-ED45-AAD0-647211D3090F}"/>
              </a:ext>
            </a:extLst>
          </p:cNvPr>
          <p:cNvSpPr txBox="1">
            <a:spLocks/>
          </p:cNvSpPr>
          <p:nvPr/>
        </p:nvSpPr>
        <p:spPr>
          <a:xfrm>
            <a:off x="6469626" y="3363095"/>
            <a:ext cx="4153258" cy="487622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200" b="1" dirty="0"/>
              <a:t>&gt;10 hu on non-contrast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6185705F-2FE8-C247-88FE-A546DDF3B847}"/>
              </a:ext>
            </a:extLst>
          </p:cNvPr>
          <p:cNvSpPr/>
          <p:nvPr/>
        </p:nvSpPr>
        <p:spPr>
          <a:xfrm>
            <a:off x="3645963" y="2846670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BB763702-B386-BD4F-A391-1934A779E537}"/>
              </a:ext>
            </a:extLst>
          </p:cNvPr>
          <p:cNvSpPr/>
          <p:nvPr/>
        </p:nvSpPr>
        <p:spPr>
          <a:xfrm>
            <a:off x="8251072" y="2846670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ED9342-541B-D349-9AE1-19C3D0594402}"/>
              </a:ext>
            </a:extLst>
          </p:cNvPr>
          <p:cNvSpPr/>
          <p:nvPr/>
        </p:nvSpPr>
        <p:spPr>
          <a:xfrm>
            <a:off x="1569116" y="4027929"/>
            <a:ext cx="4153258" cy="2412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</a:pPr>
            <a:r>
              <a:rPr lang="en-US" sz="2200" b="1" cap="small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likely to be adenoma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Char char="•"/>
            </a:pPr>
            <a:r>
              <a:rPr lang="en-US" sz="22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mainly composed of lipid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Char char="•"/>
            </a:pPr>
            <a:r>
              <a:rPr lang="en-US" sz="2200" cap="small" dirty="0">
                <a:solidFill>
                  <a:srgbClr val="FFFD78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30% of adenoma have hu of 10 or more </a:t>
            </a:r>
            <a:r>
              <a:rPr lang="en-US" sz="22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– lipid-poor adenoma and use %washout to help differentiate </a:t>
            </a:r>
            <a:endParaRPr lang="en-TH" sz="22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B4FDE9A-B2CF-534C-86F3-D6FEE6A5A99D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8A088-7285-064E-976B-E69B60957765}"/>
              </a:ext>
            </a:extLst>
          </p:cNvPr>
          <p:cNvSpPr/>
          <p:nvPr/>
        </p:nvSpPr>
        <p:spPr>
          <a:xfrm>
            <a:off x="6469626" y="4027928"/>
            <a:ext cx="4153258" cy="18805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</a:pPr>
            <a:r>
              <a:rPr lang="en-US" sz="2200" b="1" cap="small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differential diagnosis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Char char="•"/>
            </a:pPr>
            <a:r>
              <a:rPr lang="en-US" sz="22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pheochromocytoma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Char char="•"/>
            </a:pPr>
            <a:r>
              <a:rPr lang="en-US" sz="22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adrenocortical carcinoma</a:t>
            </a:r>
          </a:p>
          <a:p>
            <a:pPr marL="285750" lvl="0" indent="-285750"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Char char="•"/>
            </a:pPr>
            <a:r>
              <a:rPr lang="en-US" sz="22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metastasis</a:t>
            </a:r>
            <a:endParaRPr lang="en-TH" sz="2200" dirty="0"/>
          </a:p>
        </p:txBody>
      </p:sp>
    </p:spTree>
    <p:extLst>
      <p:ext uri="{BB962C8B-B14F-4D97-AF65-F5344CB8AC3E}">
        <p14:creationId xmlns:p14="http://schemas.microsoft.com/office/powerpoint/2010/main" val="33545688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FB3516BD-64C7-48EF-A342-9F00D167E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3BAF3E-367A-D941-A59B-53EC56929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7458" y="811505"/>
            <a:ext cx="9057082" cy="524357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B01AA-6B45-F84B-85BA-EE63058B527E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15967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B01AA-6B45-F84B-85BA-EE63058B527E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2993CB-CD05-864D-ABD6-894BF1977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039" y="377214"/>
            <a:ext cx="6041922" cy="459857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2D0AE7-D042-2D4B-A281-26B571F796E2}"/>
              </a:ext>
            </a:extLst>
          </p:cNvPr>
          <p:cNvSpPr txBox="1">
            <a:spLocks/>
          </p:cNvSpPr>
          <p:nvPr/>
        </p:nvSpPr>
        <p:spPr>
          <a:xfrm>
            <a:off x="1141413" y="5282962"/>
            <a:ext cx="9905998" cy="8603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Font typeface="Arial"/>
              <a:buNone/>
            </a:pPr>
            <a:r>
              <a:rPr lang="en-US" sz="2400" b="1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pheochromocytoma:</a:t>
            </a:r>
            <a:r>
              <a:rPr lang="en-US" sz="2400" dirty="0"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 </a:t>
            </a:r>
            <a:r>
              <a:rPr lang="en-US" dirty="0">
                <a:effectLst/>
              </a:rPr>
              <a:t>a 4.5 cm adrenal mass was detected with 40 hu in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non-contrast and washout &lt;50% - further work up: elevated urine metanephrines</a:t>
            </a:r>
            <a:endParaRPr lang="en-TH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18979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996B39-B765-5F40-B318-493C04B53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823" y="377213"/>
            <a:ext cx="6008355" cy="459857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B01AA-6B45-F84B-85BA-EE63058B527E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william fy. </a:t>
            </a:r>
            <a:r>
              <a:rPr kumimoji="0" lang="en-US" sz="1200" b="0" i="1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 eng j med 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2007; 356:601-10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2D0AE7-D042-2D4B-A281-26B571F796E2}"/>
              </a:ext>
            </a:extLst>
          </p:cNvPr>
          <p:cNvSpPr txBox="1">
            <a:spLocks/>
          </p:cNvSpPr>
          <p:nvPr/>
        </p:nvSpPr>
        <p:spPr>
          <a:xfrm>
            <a:off x="1141413" y="5282962"/>
            <a:ext cx="9905998" cy="8603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DCAB1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adenoma: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DCAB1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3.6x2.5 cm adrenal mass was incidentally discovered. hu in non-contrast is -10 and washout &gt;50%, compatible with adrenal adenoma</a:t>
            </a:r>
            <a:endParaRPr kumimoji="0" lang="en-TH" sz="20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803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5353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EFB01AA-6B45-F84B-85BA-EE63058B527E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william fy. </a:t>
            </a:r>
            <a:r>
              <a:rPr kumimoji="0" lang="en-US" sz="1200" b="0" i="1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 eng j med 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2007; 356:601-10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white">
                  <a:lumMod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32D0AE7-D042-2D4B-A281-26B571F796E2}"/>
              </a:ext>
            </a:extLst>
          </p:cNvPr>
          <p:cNvSpPr txBox="1">
            <a:spLocks/>
          </p:cNvSpPr>
          <p:nvPr/>
        </p:nvSpPr>
        <p:spPr>
          <a:xfrm>
            <a:off x="1141413" y="5282962"/>
            <a:ext cx="9905998" cy="86032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DCAB1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adrenocortical carcinoma:</a:t>
            </a:r>
            <a:r>
              <a:rPr kumimoji="0" lang="en-US" sz="2400" b="0" i="0" u="none" strike="noStrike" kern="1200" cap="small" spc="0" normalizeH="0" baseline="0" noProof="0" dirty="0">
                <a:ln>
                  <a:noFill/>
                </a:ln>
                <a:solidFill>
                  <a:srgbClr val="DCAB11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sm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 7.5x5.5x6.5 cm left adrenal mass was found with hu &gt;10 in non-contrast and washout &lt;50%. hormonal testing was negative all</a:t>
            </a:r>
            <a:endParaRPr kumimoji="0" lang="en-TH" sz="2000" b="0" i="0" u="none" strike="noStrike" kern="1200" cap="sm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3240B-595C-FA41-B95C-7FEC6BBA6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0234" y="561826"/>
            <a:ext cx="6008355" cy="422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5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Anatomy and physiology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surgical anatomy | vascular supply</a:t>
            </a:r>
            <a:br>
              <a:rPr lang="en-US" dirty="0"/>
            </a:br>
            <a:r>
              <a:rPr lang="en-US" dirty="0"/>
              <a:t> relations to nearby organs| hormonal productions</a:t>
            </a:r>
            <a:endParaRPr lang="en-TH" dirty="0"/>
          </a:p>
        </p:txBody>
      </p:sp>
    </p:spTree>
    <p:extLst>
      <p:ext uri="{BB962C8B-B14F-4D97-AF65-F5344CB8AC3E}">
        <p14:creationId xmlns:p14="http://schemas.microsoft.com/office/powerpoint/2010/main" val="17313376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imaging: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mri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equivalent to ct in discriminating malignant lesions by using chemical shift imaging technique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superiority over ct</a:t>
            </a:r>
          </a:p>
          <a:p>
            <a:pPr lvl="1"/>
            <a:r>
              <a:rPr lang="en-US" sz="2600" dirty="0"/>
              <a:t>less radiation and iodine-based contrast exposure</a:t>
            </a:r>
          </a:p>
          <a:p>
            <a:pPr lvl="1"/>
            <a:r>
              <a:rPr lang="en-US" sz="2600" dirty="0"/>
              <a:t>better soft tissue resolution</a:t>
            </a:r>
          </a:p>
          <a:p>
            <a:endParaRPr lang="en-TH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122BFAD-3F12-1642-8A1A-8074F7A63CFC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34378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imaging: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pet/ct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not recommended for routine evaluation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preserved in selected case</a:t>
            </a:r>
          </a:p>
          <a:p>
            <a:pPr lvl="1"/>
            <a:r>
              <a:rPr lang="en-US" sz="2600" dirty="0"/>
              <a:t>high sensitivity in detecting malignant disease</a:t>
            </a:r>
          </a:p>
          <a:p>
            <a:pPr lvl="1"/>
            <a:r>
              <a:rPr lang="en-US" sz="2600" dirty="0"/>
              <a:t>should be preserved in patient with history of cancer</a:t>
            </a:r>
          </a:p>
          <a:p>
            <a:endParaRPr lang="en-TH" sz="24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EFDE6FC-2914-3C43-985A-A5579BF46E83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5119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:a16="http://schemas.microsoft.com/office/drawing/2014/main" id="{FB3516BD-64C7-48EF-A342-9F00D167E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10905066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D8DEF57-37F3-4141-B81D-BC4BE9CCE602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929CD-AC85-6742-B4E9-3543CBFAD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1931" y="1373038"/>
            <a:ext cx="8324961" cy="4111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0059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 we still need </a:t>
            </a:r>
            <a:r>
              <a:rPr lang="en-TH" sz="3000" b="1" dirty="0">
                <a:solidFill>
                  <a:srgbClr val="FFC000"/>
                </a:solidFill>
              </a:rPr>
              <a:t>ct adrenal protocol or mri?</a:t>
            </a:r>
            <a:r>
              <a:rPr lang="en-TH" sz="3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271209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no need</a:t>
            </a:r>
            <a:r>
              <a:rPr lang="en-US" sz="2800" dirty="0"/>
              <a:t> further imaging if contains benign features</a:t>
            </a:r>
          </a:p>
          <a:p>
            <a:r>
              <a:rPr lang="en-US" sz="2800" b="1" dirty="0">
                <a:solidFill>
                  <a:srgbClr val="FFFD78"/>
                </a:solidFill>
              </a:rPr>
              <a:t>benign characteristics from ct</a:t>
            </a:r>
          </a:p>
          <a:p>
            <a:pPr lvl="1"/>
            <a:r>
              <a:rPr lang="en-TH" sz="2600" dirty="0"/>
              <a:t>presence of macroscopic fat or calcification</a:t>
            </a:r>
          </a:p>
          <a:p>
            <a:pPr lvl="1"/>
            <a:r>
              <a:rPr lang="en-TH" sz="2600" dirty="0"/>
              <a:t>non-enhanced mass in both pre- and post-contrast</a:t>
            </a:r>
          </a:p>
          <a:p>
            <a:pPr lvl="1"/>
            <a:r>
              <a:rPr lang="en-TH" sz="2600" dirty="0"/>
              <a:t>&lt;10 hu in non-contrast ct – regardless of size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461BD2-B97F-5D4D-A90A-A7B4F7ADBBCB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w,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j am coll radiol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2017; 14:1038-44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48848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2E1407-6E83-D449-AA0D-B162851F518E}"/>
              </a:ext>
            </a:extLst>
          </p:cNvPr>
          <p:cNvSpPr/>
          <p:nvPr/>
        </p:nvSpPr>
        <p:spPr>
          <a:xfrm>
            <a:off x="1141413" y="2188581"/>
            <a:ext cx="9905998" cy="1460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rgbClr val="FFC000"/>
                </a:solidFill>
              </a:rPr>
              <a:t>hormonal work up: </a:t>
            </a:r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does it need?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908327"/>
            <a:ext cx="9905998" cy="2551464"/>
          </a:xfrm>
        </p:spPr>
        <p:txBody>
          <a:bodyPr anchor="t">
            <a:normAutofit/>
          </a:bodyPr>
          <a:lstStyle/>
          <a:p>
            <a:r>
              <a:rPr lang="en-US" sz="2600" b="1" dirty="0">
                <a:solidFill>
                  <a:srgbClr val="FFFF00"/>
                </a:solidFill>
              </a:rPr>
              <a:t>detection of adrenal lesions should prompt biochemical evaluation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unless it is an obvious myelolipoma</a:t>
            </a:r>
          </a:p>
          <a:p>
            <a:r>
              <a:rPr lang="en-US" sz="2600" dirty="0"/>
              <a:t>patient should be evaluated for signs and symptoms of </a:t>
            </a:r>
            <a:r>
              <a:rPr lang="en-US" sz="2600" b="1" dirty="0">
                <a:solidFill>
                  <a:srgbClr val="FF7E79"/>
                </a:solidFill>
              </a:rPr>
              <a:t>hypercortisolism</a:t>
            </a:r>
            <a:r>
              <a:rPr lang="en-US" sz="2600" dirty="0"/>
              <a:t>, </a:t>
            </a:r>
            <a:r>
              <a:rPr lang="en-US" sz="2600" b="1" dirty="0">
                <a:solidFill>
                  <a:srgbClr val="FF7E79"/>
                </a:solidFill>
              </a:rPr>
              <a:t>aldosteronism</a:t>
            </a:r>
            <a:r>
              <a:rPr lang="en-US" sz="2600" dirty="0"/>
              <a:t> (if hypertension), </a:t>
            </a:r>
            <a:r>
              <a:rPr lang="en-US" sz="2600" b="1" dirty="0">
                <a:solidFill>
                  <a:srgbClr val="FF7E79"/>
                </a:solidFill>
              </a:rPr>
              <a:t>pheochromocytoma</a:t>
            </a:r>
            <a:r>
              <a:rPr lang="en-US" sz="2600" dirty="0"/>
              <a:t>, and </a:t>
            </a:r>
            <a:r>
              <a:rPr lang="en-US" sz="2600" b="1" dirty="0">
                <a:solidFill>
                  <a:srgbClr val="FF7E79"/>
                </a:solidFill>
              </a:rPr>
              <a:t>malignant tumors</a:t>
            </a:r>
            <a:endParaRPr lang="en-TH" sz="2600" b="1" dirty="0">
              <a:solidFill>
                <a:srgbClr val="FF7E79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7B53E2-83E6-6642-A220-98567B223257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martha az,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endocr pract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2009; 15:1-20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40D57-6EEC-5245-8D14-85F9B6E3F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2188581"/>
            <a:ext cx="58547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064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rgbClr val="FFC000"/>
                </a:solidFill>
              </a:rPr>
              <a:t>hormonal work up: </a:t>
            </a:r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does it need?</a:t>
            </a:r>
            <a:endParaRPr lang="en-TH" sz="3000" b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271209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FFFF00"/>
                </a:solidFill>
              </a:rPr>
              <a:t>why we must work up hormonal excess?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01BD220-7C86-BE4E-A48D-97308760A6DB}"/>
              </a:ext>
            </a:extLst>
          </p:cNvPr>
          <p:cNvSpPr txBox="1">
            <a:spLocks/>
          </p:cNvSpPr>
          <p:nvPr/>
        </p:nvSpPr>
        <p:spPr>
          <a:xfrm>
            <a:off x="1141413" y="3114884"/>
            <a:ext cx="3032382" cy="522454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adrenal cushing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1A9DED6-62A8-4942-B89B-FB86BDE719CA}"/>
              </a:ext>
            </a:extLst>
          </p:cNvPr>
          <p:cNvSpPr txBox="1">
            <a:spLocks/>
          </p:cNvSpPr>
          <p:nvPr/>
        </p:nvSpPr>
        <p:spPr>
          <a:xfrm>
            <a:off x="1141413" y="3810077"/>
            <a:ext cx="3032382" cy="157308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dirty="0"/>
              <a:t>20% are subclinical</a:t>
            </a:r>
          </a:p>
          <a:p>
            <a:pPr>
              <a:spcAft>
                <a:spcPts val="0"/>
              </a:spcAft>
            </a:pPr>
            <a:r>
              <a:rPr lang="en-US" sz="2200" dirty="0"/>
              <a:t>may develop post-operative adrenal insufficiency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47C1A02-758B-074C-A269-628D55542DAF}"/>
              </a:ext>
            </a:extLst>
          </p:cNvPr>
          <p:cNvSpPr txBox="1">
            <a:spLocks/>
          </p:cNvSpPr>
          <p:nvPr/>
        </p:nvSpPr>
        <p:spPr>
          <a:xfrm>
            <a:off x="4578221" y="3114884"/>
            <a:ext cx="3032382" cy="522454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aldosteronism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BED3FD0-7351-234C-83B8-5A88C59E4F98}"/>
              </a:ext>
            </a:extLst>
          </p:cNvPr>
          <p:cNvSpPr txBox="1">
            <a:spLocks/>
          </p:cNvSpPr>
          <p:nvPr/>
        </p:nvSpPr>
        <p:spPr>
          <a:xfrm>
            <a:off x="4578221" y="3810077"/>
            <a:ext cx="3032382" cy="15730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dirty="0"/>
              <a:t>hypertensive patient</a:t>
            </a:r>
          </a:p>
          <a:p>
            <a:pPr>
              <a:spcAft>
                <a:spcPts val="0"/>
              </a:spcAft>
            </a:pPr>
            <a:r>
              <a:rPr lang="en-US" sz="2200" dirty="0"/>
              <a:t>as secondary cause of hypertension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F45EF07-5199-2F48-A06D-D73A2C8D0C2D}"/>
              </a:ext>
            </a:extLst>
          </p:cNvPr>
          <p:cNvSpPr txBox="1">
            <a:spLocks/>
          </p:cNvSpPr>
          <p:nvPr/>
        </p:nvSpPr>
        <p:spPr>
          <a:xfrm>
            <a:off x="8015029" y="3114884"/>
            <a:ext cx="3032382" cy="522454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pheochromocytoma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D2DECAC-99C2-5849-87CD-9CD41111D525}"/>
              </a:ext>
            </a:extLst>
          </p:cNvPr>
          <p:cNvSpPr txBox="1">
            <a:spLocks/>
          </p:cNvSpPr>
          <p:nvPr/>
        </p:nvSpPr>
        <p:spPr>
          <a:xfrm>
            <a:off x="8015029" y="3810077"/>
            <a:ext cx="3032382" cy="179431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200" dirty="0"/>
              <a:t>some of them are clinically silent</a:t>
            </a:r>
          </a:p>
          <a:p>
            <a:pPr>
              <a:spcAft>
                <a:spcPts val="0"/>
              </a:spcAft>
            </a:pPr>
            <a:r>
              <a:rPr lang="en-US" sz="2200" dirty="0"/>
              <a:t>impact pre-operative and intra-operative management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C1DCF37-BA5B-0B45-97CD-3639C018397F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35510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hormonal work up: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adrenal cushing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screening test: </a:t>
            </a:r>
            <a:r>
              <a:rPr lang="en-US" sz="2800" dirty="0"/>
              <a:t>1 mg overnight dexamethasone suppression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confirmation test:</a:t>
            </a:r>
          </a:p>
          <a:p>
            <a:pPr lvl="1"/>
            <a:r>
              <a:rPr lang="en-TH" sz="2600" dirty="0"/>
              <a:t>late night salivary cortisol</a:t>
            </a:r>
          </a:p>
          <a:p>
            <a:pPr lvl="1"/>
            <a:r>
              <a:rPr lang="en-TH" sz="2600" dirty="0"/>
              <a:t>24-hours urine free cortisol</a:t>
            </a:r>
          </a:p>
          <a:p>
            <a:pPr lvl="1"/>
            <a:r>
              <a:rPr lang="en-TH" sz="2600" dirty="0"/>
              <a:t>low dose dexamethasone suppression test</a:t>
            </a:r>
            <a:endParaRPr lang="en-TH" sz="2800" dirty="0"/>
          </a:p>
          <a:p>
            <a:r>
              <a:rPr lang="en-TH" sz="2800" b="1" dirty="0">
                <a:solidFill>
                  <a:srgbClr val="FFFF00"/>
                </a:solidFill>
              </a:rPr>
              <a:t>diagnosis of cushing: </a:t>
            </a:r>
            <a:r>
              <a:rPr lang="en-TH" sz="2800" dirty="0"/>
              <a:t>2 out of 4 test</a:t>
            </a:r>
            <a:r>
              <a:rPr lang="en-TH" sz="2400" dirty="0">
                <a:solidFill>
                  <a:schemeClr val="tx1">
                    <a:lumMod val="75000"/>
                  </a:schemeClr>
                </a:solidFill>
              </a:rPr>
              <a:t> (include screening)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3518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hormonal work up: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aldosteronism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3555EC-38FF-154C-8E7A-C67E986D6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primary aldosteronism: </a:t>
            </a:r>
            <a:r>
              <a:rPr lang="en-US" sz="2800" dirty="0"/>
              <a:t>suspected in</a:t>
            </a:r>
          </a:p>
          <a:p>
            <a:pPr lvl="1"/>
            <a:r>
              <a:rPr lang="en-US" sz="2600" dirty="0"/>
              <a:t>drug-resistance or refractory hypertension</a:t>
            </a:r>
          </a:p>
          <a:p>
            <a:pPr lvl="1"/>
            <a:r>
              <a:rPr lang="en-US" sz="2600" dirty="0"/>
              <a:t>spontaneous hypokalemia </a:t>
            </a:r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(small amount of patient)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screening test: </a:t>
            </a:r>
            <a:r>
              <a:rPr lang="en-US" sz="2800" b="1" dirty="0"/>
              <a:t>pac/pra ratio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confirmation test: </a:t>
            </a:r>
            <a:r>
              <a:rPr lang="en-US" sz="2800" b="1" dirty="0"/>
              <a:t>saline loading or captopril challenge</a:t>
            </a:r>
          </a:p>
        </p:txBody>
      </p:sp>
    </p:spTree>
    <p:extLst>
      <p:ext uri="{BB962C8B-B14F-4D97-AF65-F5344CB8AC3E}">
        <p14:creationId xmlns:p14="http://schemas.microsoft.com/office/powerpoint/2010/main" val="24468585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screening test: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pac/pra ratio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3555EC-38FF-154C-8E7A-C67E986D61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plasma aldosterone concentration / plasma renin activity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increase sensitivity and specificity in</a:t>
            </a:r>
          </a:p>
          <a:p>
            <a:pPr lvl="1"/>
            <a:r>
              <a:rPr lang="en-US" sz="2600" dirty="0"/>
              <a:t>aldosterone-to-renin ratio (arr)  &gt;30</a:t>
            </a:r>
          </a:p>
          <a:p>
            <a:pPr lvl="1"/>
            <a:r>
              <a:rPr lang="en-US" sz="2600" dirty="0"/>
              <a:t>plasma aldosterone concentration &gt;20</a:t>
            </a:r>
          </a:p>
          <a:p>
            <a:pPr lvl="1"/>
            <a:r>
              <a:rPr lang="en-US" sz="2600" dirty="0"/>
              <a:t>sensitivity 90% and specificity 91%</a:t>
            </a:r>
          </a:p>
          <a:p>
            <a:r>
              <a:rPr lang="en-US" sz="2800" dirty="0"/>
              <a:t>hold spironolactone and eplerenone 4-6 weeks before test</a:t>
            </a:r>
            <a:endParaRPr lang="en-US" sz="26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BC76FD-995A-C546-84E1-DFB7BF09DCE3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martha az,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endocr pract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2009; 15:1-20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565162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primary aldosteronism: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causes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D834BA8-927B-7843-A838-50698F3AD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967572"/>
          </a:xfrm>
        </p:spPr>
        <p:txBody>
          <a:bodyPr anchor="t">
            <a:normAutofit/>
          </a:bodyPr>
          <a:lstStyle/>
          <a:p>
            <a:pPr marL="0" indent="0" algn="ctr"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FF00"/>
                </a:solidFill>
              </a:rPr>
              <a:t>primary aldosteronism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400" dirty="0"/>
              <a:t>low renin and high aldosterone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D3A5187-8625-3B46-8B76-4FB764887451}"/>
              </a:ext>
            </a:extLst>
          </p:cNvPr>
          <p:cNvSpPr txBox="1">
            <a:spLocks/>
          </p:cNvSpPr>
          <p:nvPr/>
        </p:nvSpPr>
        <p:spPr>
          <a:xfrm>
            <a:off x="1813116" y="3429000"/>
            <a:ext cx="8562591" cy="597310"/>
          </a:xfrm>
          <a:prstGeom prst="rect">
            <a:avLst/>
          </a:prstGeom>
          <a:solidFill>
            <a:schemeClr val="accent3">
              <a:lumMod val="75000"/>
              <a:alpha val="50196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aldosterone-producing adenoma (apa) </a:t>
            </a:r>
            <a:r>
              <a:rPr lang="en-US" sz="2400" dirty="0"/>
              <a:t>– 30%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A54D8A22-51CA-F44E-8A9F-63B82D300F66}"/>
              </a:ext>
            </a:extLst>
          </p:cNvPr>
          <p:cNvSpPr txBox="1">
            <a:spLocks/>
          </p:cNvSpPr>
          <p:nvPr/>
        </p:nvSpPr>
        <p:spPr>
          <a:xfrm>
            <a:off x="1813116" y="4299155"/>
            <a:ext cx="8562591" cy="597310"/>
          </a:xfrm>
          <a:prstGeom prst="rect">
            <a:avLst/>
          </a:prstGeom>
          <a:solidFill>
            <a:schemeClr val="accent3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400" b="1" dirty="0"/>
              <a:t>bilateral idiopathic hyperplasia (iha) </a:t>
            </a:r>
            <a:r>
              <a:rPr lang="en-US" sz="2400" dirty="0"/>
              <a:t>– 60%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F7FA606-59C7-074A-8B20-BBA6AE217ECB}"/>
              </a:ext>
            </a:extLst>
          </p:cNvPr>
          <p:cNvSpPr txBox="1">
            <a:spLocks/>
          </p:cNvSpPr>
          <p:nvPr/>
        </p:nvSpPr>
        <p:spPr>
          <a:xfrm>
            <a:off x="1813116" y="5164111"/>
            <a:ext cx="4145232" cy="749993"/>
          </a:xfrm>
          <a:prstGeom prst="rect">
            <a:avLst/>
          </a:prstGeom>
          <a:solidFill>
            <a:schemeClr val="accent3">
              <a:lumMod val="20000"/>
              <a:lumOff val="80000"/>
              <a:alpha val="50196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/>
              <a:t>aldosterone-producing adrenocortical carcinoma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7180F22-B116-A44F-A739-E118E55E9D5C}"/>
              </a:ext>
            </a:extLst>
          </p:cNvPr>
          <p:cNvSpPr txBox="1">
            <a:spLocks/>
          </p:cNvSpPr>
          <p:nvPr/>
        </p:nvSpPr>
        <p:spPr>
          <a:xfrm>
            <a:off x="6233655" y="5164111"/>
            <a:ext cx="4145232" cy="749993"/>
          </a:xfrm>
          <a:prstGeom prst="rect">
            <a:avLst/>
          </a:prstGeom>
          <a:solidFill>
            <a:schemeClr val="accent3">
              <a:lumMod val="20000"/>
              <a:lumOff val="80000"/>
              <a:alpha val="50196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/>
              <a:t>familial hyperaldosteronism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D67CE47-115A-2744-9B3E-A4F7AC907CFB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williams textbook of endocrinology 14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schemeClr val="tx1">
                    <a:lumMod val="75000"/>
                  </a:scheme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schemeClr val="tx1">
                  <a:lumMod val="75000"/>
                </a:scheme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6586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Anatomy: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surgical anatomy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w</a:t>
            </a:r>
            <a:r>
              <a:rPr lang="en-TH" sz="2800" dirty="0"/>
              <a:t>eight 4-6 gm with golden yellow appearance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located</a:t>
            </a:r>
            <a:r>
              <a:rPr lang="en-TH" sz="2800" dirty="0"/>
              <a:t> at superomedial aspect of each kidney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shape</a:t>
            </a:r>
            <a:endParaRPr lang="en-TH" sz="2800" b="1" dirty="0">
              <a:solidFill>
                <a:srgbClr val="FFFF00"/>
              </a:solidFill>
            </a:endParaRPr>
          </a:p>
          <a:p>
            <a:pPr lvl="1"/>
            <a:r>
              <a:rPr lang="en-TH" sz="2600" dirty="0"/>
              <a:t>right	pyramidal shape</a:t>
            </a:r>
          </a:p>
          <a:p>
            <a:pPr lvl="1"/>
            <a:r>
              <a:rPr lang="en-US" sz="2600" dirty="0"/>
              <a:t>left</a:t>
            </a:r>
            <a:r>
              <a:rPr lang="en-TH" sz="2600" dirty="0"/>
              <a:t>		crescent shape</a:t>
            </a:r>
          </a:p>
          <a:p>
            <a:endParaRPr lang="en-TH" sz="2400" dirty="0"/>
          </a:p>
        </p:txBody>
      </p:sp>
    </p:spTree>
    <p:extLst>
      <p:ext uri="{BB962C8B-B14F-4D97-AF65-F5344CB8AC3E}">
        <p14:creationId xmlns:p14="http://schemas.microsoft.com/office/powerpoint/2010/main" val="22539399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73FEFF"/>
                </a:solidFill>
              </a:rPr>
              <a:t>apa vs iha</a:t>
            </a:r>
            <a:endParaRPr lang="en-TH" sz="3000" b="1" dirty="0">
              <a:solidFill>
                <a:srgbClr val="73FE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E0D62D-101B-9C41-99AD-09E1FD0BD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892710"/>
            <a:ext cx="9905998" cy="1004751"/>
          </a:xfrm>
        </p:spPr>
        <p:txBody>
          <a:bodyPr anchor="ctr">
            <a:normAutofit/>
          </a:bodyPr>
          <a:lstStyle/>
          <a:p>
            <a:pPr marL="0" lvl="0" indent="0" algn="ctr">
              <a:buClr>
                <a:srgbClr val="A9E023"/>
              </a:buClr>
              <a:buNone/>
            </a:pPr>
            <a:r>
              <a:rPr lang="en-US" sz="28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should be discriminated in patients with </a:t>
            </a:r>
            <a:br>
              <a:rPr lang="en-US" sz="28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</a:br>
            <a:r>
              <a:rPr lang="en-US" sz="2800" b="1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primary hyperaldosteronism</a:t>
            </a:r>
            <a:endParaRPr lang="en-US" sz="2800" dirty="0"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67D6F038-740F-3B46-BCD2-A6A10F71AA91}"/>
              </a:ext>
            </a:extLst>
          </p:cNvPr>
          <p:cNvSpPr txBox="1">
            <a:spLocks/>
          </p:cNvSpPr>
          <p:nvPr/>
        </p:nvSpPr>
        <p:spPr>
          <a:xfrm>
            <a:off x="992918" y="5805667"/>
            <a:ext cx="5067658" cy="5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9E023"/>
              </a:buClr>
              <a:buFont typeface="Arial"/>
              <a:buNone/>
            </a:pPr>
            <a:r>
              <a:rPr lang="en-US" sz="2400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aldosterone-producing adenoma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E28CAD28-44B7-9640-AEC0-4D0DBC7801EF}"/>
              </a:ext>
            </a:extLst>
          </p:cNvPr>
          <p:cNvSpPr txBox="1">
            <a:spLocks/>
          </p:cNvSpPr>
          <p:nvPr/>
        </p:nvSpPr>
        <p:spPr>
          <a:xfrm>
            <a:off x="1821426" y="3096281"/>
            <a:ext cx="3912368" cy="5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9E023"/>
              </a:buClr>
              <a:buFont typeface="Arial"/>
              <a:buNone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normal adrenal tissue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F67E443-9FE8-CF40-A70F-DFA8AC5F7AAC}"/>
              </a:ext>
            </a:extLst>
          </p:cNvPr>
          <p:cNvGrpSpPr/>
          <p:nvPr/>
        </p:nvGrpSpPr>
        <p:grpSpPr>
          <a:xfrm>
            <a:off x="2176398" y="3659177"/>
            <a:ext cx="3202423" cy="2146490"/>
            <a:chOff x="1347890" y="3659177"/>
            <a:chExt cx="3202423" cy="21464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D9FD98F-9865-394B-A139-E8F8A90DC8F9}"/>
                </a:ext>
              </a:extLst>
            </p:cNvPr>
            <p:cNvSpPr/>
            <p:nvPr/>
          </p:nvSpPr>
          <p:spPr>
            <a:xfrm>
              <a:off x="1347890" y="4122762"/>
              <a:ext cx="1203581" cy="1203581"/>
            </a:xfrm>
            <a:prstGeom prst="ellipse">
              <a:avLst/>
            </a:prstGeom>
            <a:solidFill>
              <a:srgbClr val="FFD579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266E8A-6FAC-E449-BF6E-BF5E0205A5BB}"/>
                </a:ext>
              </a:extLst>
            </p:cNvPr>
            <p:cNvSpPr/>
            <p:nvPr/>
          </p:nvSpPr>
          <p:spPr>
            <a:xfrm>
              <a:off x="3346732" y="4122761"/>
              <a:ext cx="1203581" cy="1203581"/>
            </a:xfrm>
            <a:prstGeom prst="ellipse">
              <a:avLst/>
            </a:prstGeom>
            <a:solidFill>
              <a:srgbClr val="FFD579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C490C63-9E0A-0240-8D7F-F906E0B63C86}"/>
                </a:ext>
              </a:extLst>
            </p:cNvPr>
            <p:cNvSpPr/>
            <p:nvPr/>
          </p:nvSpPr>
          <p:spPr>
            <a:xfrm>
              <a:off x="1651026" y="4425897"/>
              <a:ext cx="597307" cy="597307"/>
            </a:xfrm>
            <a:prstGeom prst="ellipse">
              <a:avLst/>
            </a:prstGeom>
            <a:solidFill>
              <a:srgbClr val="A91F2C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CBD4AA-0076-F24C-B5BF-E3A247443720}"/>
                </a:ext>
              </a:extLst>
            </p:cNvPr>
            <p:cNvCxnSpPr>
              <a:stCxn id="7" idx="4"/>
            </p:cNvCxnSpPr>
            <p:nvPr/>
          </p:nvCxnSpPr>
          <p:spPr>
            <a:xfrm flipH="1">
              <a:off x="1946787" y="5023204"/>
              <a:ext cx="2893" cy="782463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15">
              <a:extLst>
                <a:ext uri="{FF2B5EF4-FFF2-40B4-BE49-F238E27FC236}">
                  <a16:creationId xmlns:a16="http://schemas.microsoft.com/office/drawing/2014/main" id="{3DEA2AA5-4DF6-B641-B07B-C6F53502448F}"/>
                </a:ext>
              </a:extLst>
            </p:cNvPr>
            <p:cNvCxnSpPr>
              <a:stCxn id="3" idx="0"/>
              <a:endCxn id="6" idx="0"/>
            </p:cNvCxnSpPr>
            <p:nvPr/>
          </p:nvCxnSpPr>
          <p:spPr>
            <a:xfrm rot="5400000" flipH="1" flipV="1">
              <a:off x="2949102" y="3123341"/>
              <a:ext cx="1" cy="1998842"/>
            </a:xfrm>
            <a:prstGeom prst="bentConnector3">
              <a:avLst>
                <a:gd name="adj1" fmla="val 22860100000"/>
              </a:avLst>
            </a:prstGeom>
            <a:ln w="12700">
              <a:solidFill>
                <a:schemeClr val="tx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07AD6B6-5355-5C43-8C2E-7469827BA0EC}"/>
                </a:ext>
              </a:extLst>
            </p:cNvPr>
            <p:cNvCxnSpPr>
              <a:cxnSpLocks/>
              <a:stCxn id="14" idx="2"/>
            </p:cNvCxnSpPr>
            <p:nvPr/>
          </p:nvCxnSpPr>
          <p:spPr>
            <a:xfrm>
              <a:off x="3777610" y="3659177"/>
              <a:ext cx="0" cy="2248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E22247-8399-DD42-B75F-078817AF418F}"/>
              </a:ext>
            </a:extLst>
          </p:cNvPr>
          <p:cNvGrpSpPr/>
          <p:nvPr/>
        </p:nvGrpSpPr>
        <p:grpSpPr>
          <a:xfrm>
            <a:off x="6813181" y="3658707"/>
            <a:ext cx="3202423" cy="2146490"/>
            <a:chOff x="7210809" y="3658707"/>
            <a:chExt cx="3202423" cy="214649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A88D65-95DB-A54F-A75E-D91000B7CE57}"/>
                </a:ext>
              </a:extLst>
            </p:cNvPr>
            <p:cNvSpPr/>
            <p:nvPr/>
          </p:nvSpPr>
          <p:spPr>
            <a:xfrm>
              <a:off x="7210809" y="4122292"/>
              <a:ext cx="1203581" cy="1203581"/>
            </a:xfrm>
            <a:prstGeom prst="ellipse">
              <a:avLst/>
            </a:prstGeom>
            <a:solidFill>
              <a:srgbClr val="A91F2C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9643ACDB-3E3C-C042-8532-FC70C6AE7F25}"/>
                </a:ext>
              </a:extLst>
            </p:cNvPr>
            <p:cNvSpPr/>
            <p:nvPr/>
          </p:nvSpPr>
          <p:spPr>
            <a:xfrm>
              <a:off x="9209651" y="4122291"/>
              <a:ext cx="1203581" cy="1203581"/>
            </a:xfrm>
            <a:prstGeom prst="ellipse">
              <a:avLst/>
            </a:prstGeom>
            <a:solidFill>
              <a:srgbClr val="A91F2C">
                <a:alpha val="6784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E30748D-9630-5D4B-BFF2-956B5161DE7D}"/>
                </a:ext>
              </a:extLst>
            </p:cNvPr>
            <p:cNvSpPr/>
            <p:nvPr/>
          </p:nvSpPr>
          <p:spPr>
            <a:xfrm>
              <a:off x="7513945" y="4425427"/>
              <a:ext cx="597307" cy="597307"/>
            </a:xfrm>
            <a:prstGeom prst="ellipse">
              <a:avLst/>
            </a:prstGeom>
            <a:solidFill>
              <a:srgbClr val="FFD579">
                <a:alpha val="6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TH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D05B5FD-1AC9-9E44-9CF8-B3EB1E56F13C}"/>
                </a:ext>
              </a:extLst>
            </p:cNvPr>
            <p:cNvCxnSpPr>
              <a:stCxn id="35" idx="4"/>
            </p:cNvCxnSpPr>
            <p:nvPr/>
          </p:nvCxnSpPr>
          <p:spPr>
            <a:xfrm flipH="1">
              <a:off x="7809706" y="5022734"/>
              <a:ext cx="2893" cy="782463"/>
            </a:xfrm>
            <a:prstGeom prst="line">
              <a:avLst/>
            </a:prstGeom>
            <a:ln w="12700">
              <a:solidFill>
                <a:schemeClr val="tx1"/>
              </a:solidFill>
              <a:head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Elbow Connector 36">
              <a:extLst>
                <a:ext uri="{FF2B5EF4-FFF2-40B4-BE49-F238E27FC236}">
                  <a16:creationId xmlns:a16="http://schemas.microsoft.com/office/drawing/2014/main" id="{BB0B0B30-0828-D748-88C8-2244F20E5B1F}"/>
                </a:ext>
              </a:extLst>
            </p:cNvPr>
            <p:cNvCxnSpPr>
              <a:stCxn id="33" idx="0"/>
              <a:endCxn id="34" idx="0"/>
            </p:cNvCxnSpPr>
            <p:nvPr/>
          </p:nvCxnSpPr>
          <p:spPr>
            <a:xfrm rot="5400000" flipH="1" flipV="1">
              <a:off x="8812021" y="3122871"/>
              <a:ext cx="1" cy="1998842"/>
            </a:xfrm>
            <a:prstGeom prst="bentConnector3">
              <a:avLst>
                <a:gd name="adj1" fmla="val 22860100000"/>
              </a:avLst>
            </a:prstGeom>
            <a:ln w="12700">
              <a:solidFill>
                <a:schemeClr val="tx1"/>
              </a:solidFill>
              <a:headEnd type="oval" w="lg" len="lg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E828984-7D1A-6D46-AFBC-6CCA5C948CE0}"/>
                </a:ext>
              </a:extLst>
            </p:cNvPr>
            <p:cNvCxnSpPr>
              <a:cxnSpLocks/>
            </p:cNvCxnSpPr>
            <p:nvPr/>
          </p:nvCxnSpPr>
          <p:spPr>
            <a:xfrm>
              <a:off x="8812021" y="3658707"/>
              <a:ext cx="0" cy="22484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7E19A961-4C7F-6841-AF8E-0E68AEA35D3F}"/>
              </a:ext>
            </a:extLst>
          </p:cNvPr>
          <p:cNvSpPr txBox="1">
            <a:spLocks/>
          </p:cNvSpPr>
          <p:nvPr/>
        </p:nvSpPr>
        <p:spPr>
          <a:xfrm>
            <a:off x="6131424" y="5805197"/>
            <a:ext cx="5067658" cy="562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9E023"/>
              </a:buClr>
              <a:buFont typeface="Arial"/>
              <a:buNone/>
            </a:pPr>
            <a:r>
              <a:rPr lang="en-US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non-functioning adenoma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C85AC3BE-CE74-E246-8ADB-5909C769CFEF}"/>
              </a:ext>
            </a:extLst>
          </p:cNvPr>
          <p:cNvSpPr txBox="1">
            <a:spLocks/>
          </p:cNvSpPr>
          <p:nvPr/>
        </p:nvSpPr>
        <p:spPr>
          <a:xfrm>
            <a:off x="5918516" y="3102127"/>
            <a:ext cx="4991753" cy="5628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A9E023"/>
              </a:buClr>
              <a:buFont typeface="Arial"/>
              <a:buNone/>
            </a:pPr>
            <a:r>
              <a:rPr lang="en-US" sz="2400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bilateral adrenal hyperplasia</a:t>
            </a:r>
          </a:p>
        </p:txBody>
      </p:sp>
    </p:spTree>
    <p:extLst>
      <p:ext uri="{BB962C8B-B14F-4D97-AF65-F5344CB8AC3E}">
        <p14:creationId xmlns:p14="http://schemas.microsoft.com/office/powerpoint/2010/main" val="3285651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73FEFF"/>
                </a:solidFill>
              </a:rPr>
              <a:t>apa vs iha</a:t>
            </a:r>
            <a:endParaRPr lang="en-TH" sz="3000" b="1" dirty="0">
              <a:solidFill>
                <a:srgbClr val="73FE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5E226F7C-CE3E-8949-8D7B-D34F492B2624}"/>
              </a:ext>
            </a:extLst>
          </p:cNvPr>
          <p:cNvSpPr txBox="1">
            <a:spLocks/>
          </p:cNvSpPr>
          <p:nvPr/>
        </p:nvSpPr>
        <p:spPr>
          <a:xfrm>
            <a:off x="1141412" y="2188585"/>
            <a:ext cx="4757942" cy="589593"/>
          </a:xfrm>
          <a:prstGeom prst="rect">
            <a:avLst/>
          </a:prstGeom>
          <a:solidFill>
            <a:schemeClr val="accent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apa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1CF0A19D-0067-8842-A422-AB2B4C6B0AF1}"/>
              </a:ext>
            </a:extLst>
          </p:cNvPr>
          <p:cNvSpPr txBox="1">
            <a:spLocks/>
          </p:cNvSpPr>
          <p:nvPr/>
        </p:nvSpPr>
        <p:spPr>
          <a:xfrm>
            <a:off x="1141412" y="3035508"/>
            <a:ext cx="4757942" cy="3413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managed surgically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high incidence in lower age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more severe symptoms</a:t>
            </a:r>
          </a:p>
          <a:p>
            <a:pPr>
              <a:spcAft>
                <a:spcPts val="0"/>
              </a:spcAft>
            </a:pPr>
            <a:r>
              <a:rPr lang="en-TH" sz="2600" dirty="0"/>
              <a:t>higher pac level</a:t>
            </a:r>
          </a:p>
          <a:p>
            <a:pPr>
              <a:spcAft>
                <a:spcPts val="0"/>
              </a:spcAft>
            </a:pPr>
            <a:r>
              <a:rPr lang="en-TH" sz="2600" dirty="0"/>
              <a:t>size usually less than 2 cm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85A97F65-BCE5-A849-BADC-008CA4ED9115}"/>
              </a:ext>
            </a:extLst>
          </p:cNvPr>
          <p:cNvSpPr txBox="1">
            <a:spLocks/>
          </p:cNvSpPr>
          <p:nvPr/>
        </p:nvSpPr>
        <p:spPr>
          <a:xfrm>
            <a:off x="6292648" y="2188585"/>
            <a:ext cx="4757942" cy="589593"/>
          </a:xfrm>
          <a:prstGeom prst="rect">
            <a:avLst/>
          </a:prstGeom>
          <a:solidFill>
            <a:schemeClr val="accent1"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3000" b="1" dirty="0"/>
              <a:t>iha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328F826C-2B17-6C48-8A40-9452A9BFED1C}"/>
              </a:ext>
            </a:extLst>
          </p:cNvPr>
          <p:cNvSpPr txBox="1">
            <a:spLocks/>
          </p:cNvSpPr>
          <p:nvPr/>
        </p:nvSpPr>
        <p:spPr>
          <a:xfrm>
            <a:off x="6292648" y="3035508"/>
            <a:ext cx="4757942" cy="3413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managed medically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symptoms are less severe</a:t>
            </a:r>
          </a:p>
          <a:p>
            <a:pPr>
              <a:spcAft>
                <a:spcPts val="0"/>
              </a:spcAft>
            </a:pPr>
            <a:r>
              <a:rPr lang="en-US" sz="2600" dirty="0"/>
              <a:t>less response to drugs</a:t>
            </a:r>
            <a:endParaRPr lang="en-TH" sz="2600" dirty="0"/>
          </a:p>
        </p:txBody>
      </p:sp>
      <p:sp>
        <p:nvSpPr>
          <p:cNvPr id="39" name="Content Placeholder 3">
            <a:extLst>
              <a:ext uri="{FF2B5EF4-FFF2-40B4-BE49-F238E27FC236}">
                <a16:creationId xmlns:a16="http://schemas.microsoft.com/office/drawing/2014/main" id="{96BC80AA-5650-804B-9C46-D9F93950B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5366169"/>
            <a:ext cx="9905998" cy="1004751"/>
          </a:xfrm>
        </p:spPr>
        <p:txBody>
          <a:bodyPr anchor="ctr">
            <a:normAutofit/>
          </a:bodyPr>
          <a:lstStyle/>
          <a:p>
            <a:pPr marL="0" lvl="0" indent="0" algn="ctr">
              <a:buClr>
                <a:srgbClr val="A9E023"/>
              </a:buClr>
              <a:buNone/>
            </a:pPr>
            <a:r>
              <a:rPr lang="en-US" sz="2600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adrenal venous sampling (avs) help discriminate these conditions</a:t>
            </a:r>
          </a:p>
        </p:txBody>
      </p:sp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62EF2374-BE08-9149-AC0D-77984679F46E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martha az,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endocr pract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2009; 15:1-20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9505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73FEFF"/>
                </a:solidFill>
              </a:rPr>
              <a:t>adrenal venous sampling</a:t>
            </a:r>
            <a:endParaRPr lang="en-TH" sz="3000" b="1" dirty="0">
              <a:solidFill>
                <a:srgbClr val="73FEFF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F389BD7-CEAE-DC41-94A5-4597D9D6F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800" b="1" dirty="0"/>
              <a:t>procedure to lateralize source of aldosterone production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indications</a:t>
            </a:r>
          </a:p>
          <a:p>
            <a:pPr lvl="1"/>
            <a:r>
              <a:rPr lang="en-US" sz="2600" dirty="0"/>
              <a:t>adrenal lesion size less than 1 cm</a:t>
            </a:r>
          </a:p>
          <a:p>
            <a:pPr lvl="1"/>
            <a:r>
              <a:rPr lang="en-US" sz="2600" dirty="0"/>
              <a:t>bilateral masses on imaging</a:t>
            </a:r>
          </a:p>
          <a:p>
            <a:pPr lvl="1"/>
            <a:r>
              <a:rPr lang="en-US" sz="2600" dirty="0"/>
              <a:t>age &gt;40 years old</a:t>
            </a:r>
          </a:p>
          <a:p>
            <a:pPr lvl="1"/>
            <a:r>
              <a:rPr lang="en-US" sz="2600" dirty="0"/>
              <a:t>atypical mass – size &gt;2-3 cm</a:t>
            </a:r>
          </a:p>
        </p:txBody>
      </p:sp>
    </p:spTree>
    <p:extLst>
      <p:ext uri="{BB962C8B-B14F-4D97-AF65-F5344CB8AC3E}">
        <p14:creationId xmlns:p14="http://schemas.microsoft.com/office/powerpoint/2010/main" val="1517039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FED73CF-D163-5141-B1FA-51C591BF2F0C}"/>
              </a:ext>
            </a:extLst>
          </p:cNvPr>
          <p:cNvSpPr/>
          <p:nvPr/>
        </p:nvSpPr>
        <p:spPr>
          <a:xfrm>
            <a:off x="1141413" y="2084430"/>
            <a:ext cx="9905998" cy="1344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2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aldosterone-cortisol co-secreting adenomas</a:t>
            </a:r>
            <a:endParaRPr lang="en-TH" sz="28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7BC76FD-995A-C546-84E1-DFB7BF09DCE3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späth,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2011; 164:447-55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DC9E3D-8017-AA45-B067-FFC66C67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416" y="2084437"/>
            <a:ext cx="7731168" cy="134455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6486797-B4B8-F942-919C-BAB6DE06C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3608402"/>
            <a:ext cx="9905998" cy="266210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co-secreting tumor should be concerned in</a:t>
            </a:r>
          </a:p>
          <a:p>
            <a:pPr lvl="1"/>
            <a:r>
              <a:rPr lang="en-US" sz="2600" dirty="0"/>
              <a:t>adenoma with primary hyperaldosteronism size &gt;2.5 cm</a:t>
            </a:r>
          </a:p>
          <a:p>
            <a:pPr lvl="1"/>
            <a:r>
              <a:rPr lang="en-US" sz="2600" dirty="0"/>
              <a:t>cortisol which is non-suppressible with overnight lddst</a:t>
            </a:r>
          </a:p>
          <a:p>
            <a:pPr lvl="1"/>
            <a:r>
              <a:rPr lang="en-US" sz="2000" dirty="0">
                <a:solidFill>
                  <a:schemeClr val="tx1">
                    <a:lumMod val="75000"/>
                  </a:schemeClr>
                </a:solidFill>
              </a:rPr>
              <a:t>grossly elevated of serum levels of hybrid steroids</a:t>
            </a:r>
          </a:p>
        </p:txBody>
      </p:sp>
    </p:spTree>
    <p:extLst>
      <p:ext uri="{BB962C8B-B14F-4D97-AF65-F5344CB8AC3E}">
        <p14:creationId xmlns:p14="http://schemas.microsoft.com/office/powerpoint/2010/main" val="4260961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hormonal work up: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pheochromocytomas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dirty="0"/>
              <a:t>15% have no history of hypertension</a:t>
            </a:r>
          </a:p>
          <a:p>
            <a:r>
              <a:rPr lang="en-US" sz="2800" dirty="0"/>
              <a:t>it is reasonable not to measure metanephrines in patients with </a:t>
            </a:r>
            <a:r>
              <a:rPr lang="en-US" sz="2800" b="1" dirty="0">
                <a:solidFill>
                  <a:srgbClr val="FFFF00"/>
                </a:solidFill>
              </a:rPr>
              <a:t>clear evidence of adrenal adenoma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– but there is no definitive data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biochemical cut-point</a:t>
            </a:r>
          </a:p>
          <a:p>
            <a:pPr lvl="1"/>
            <a:r>
              <a:rPr lang="en-US" sz="2600" dirty="0"/>
              <a:t>elevation of </a:t>
            </a:r>
            <a:r>
              <a:rPr lang="en-US" sz="2600" b="1" dirty="0">
                <a:solidFill>
                  <a:srgbClr val="FFFD78"/>
                </a:solidFill>
              </a:rPr>
              <a:t>both</a:t>
            </a:r>
            <a:r>
              <a:rPr lang="en-US" sz="2600" dirty="0"/>
              <a:t> metanephrine and normetanephrine</a:t>
            </a:r>
          </a:p>
          <a:p>
            <a:pPr lvl="1"/>
            <a:r>
              <a:rPr lang="en-US" sz="2600" dirty="0"/>
              <a:t>elevation of </a:t>
            </a:r>
            <a:r>
              <a:rPr lang="en-US" sz="2600" b="1" dirty="0">
                <a:solidFill>
                  <a:srgbClr val="FFFD78"/>
                </a:solidFill>
              </a:rPr>
              <a:t>either</a:t>
            </a:r>
            <a:r>
              <a:rPr lang="en-US" sz="2600" dirty="0"/>
              <a:t> metanephrine </a:t>
            </a:r>
            <a:r>
              <a:rPr lang="en-US" sz="2600" b="1" dirty="0">
                <a:solidFill>
                  <a:srgbClr val="FFFD78"/>
                </a:solidFill>
              </a:rPr>
              <a:t>or</a:t>
            </a:r>
            <a:r>
              <a:rPr lang="en-US" sz="2600" dirty="0"/>
              <a:t> normetanephrine </a:t>
            </a:r>
            <a:r>
              <a:rPr lang="en-US" sz="2600" b="1" dirty="0">
                <a:solidFill>
                  <a:srgbClr val="FFFD78"/>
                </a:solidFill>
              </a:rPr>
              <a:t>&gt;3x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F964A6-D1E8-CF4B-9713-17FE0E03D66C}"/>
              </a:ext>
            </a:extLst>
          </p:cNvPr>
          <p:cNvSpPr txBox="1">
            <a:spLocks/>
          </p:cNvSpPr>
          <p:nvPr/>
        </p:nvSpPr>
        <p:spPr>
          <a:xfrm>
            <a:off x="1141413" y="6091084"/>
            <a:ext cx="9905998" cy="635444"/>
          </a:xfrm>
          <a:prstGeom prst="rect">
            <a:avLst/>
          </a:prstGeom>
        </p:spPr>
        <p:txBody>
          <a:bodyPr anchor="b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</a:p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Lenders,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j clin endocrinol metab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2014, 99(6):1915-42</a:t>
            </a:r>
          </a:p>
        </p:txBody>
      </p:sp>
    </p:spTree>
    <p:extLst>
      <p:ext uri="{BB962C8B-B14F-4D97-AF65-F5344CB8AC3E}">
        <p14:creationId xmlns:p14="http://schemas.microsoft.com/office/powerpoint/2010/main" val="39542264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hormonal work up: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sex hormones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dirty="0"/>
              <a:t>sex hormone-secreting tumors are rare</a:t>
            </a:r>
          </a:p>
          <a:p>
            <a:r>
              <a:rPr lang="en-US" sz="2800" dirty="0"/>
              <a:t>occurred in the presence of clinical manifestation</a:t>
            </a:r>
            <a:endParaRPr lang="en-US" sz="2600" dirty="0"/>
          </a:p>
          <a:p>
            <a:r>
              <a:rPr lang="en-US" sz="2800" b="1" dirty="0">
                <a:solidFill>
                  <a:srgbClr val="FFFF00"/>
                </a:solidFill>
              </a:rPr>
              <a:t>routine screening is not warranted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endParaRPr lang="en-US" sz="2600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83ACF67-5656-0744-8515-25F36E0389ED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87641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0713FE6-4233-444C-B470-21B433C5A97E}"/>
              </a:ext>
            </a:extLst>
          </p:cNvPr>
          <p:cNvSpPr/>
          <p:nvPr/>
        </p:nvSpPr>
        <p:spPr>
          <a:xfrm>
            <a:off x="1141413" y="2053805"/>
            <a:ext cx="9905998" cy="21494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rgbClr val="FFC000"/>
                </a:solidFill>
              </a:rPr>
              <a:t>tissue biopsy: </a:t>
            </a:r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does it required?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A6A182E-1888-9140-995B-EF56D038B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936" y="2053805"/>
            <a:ext cx="5560127" cy="214947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775C582-63DC-6A4B-AF6F-D419A7853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4563189"/>
            <a:ext cx="9905998" cy="1896602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2600" dirty="0"/>
              <a:t>recommend </a:t>
            </a:r>
            <a:r>
              <a:rPr lang="en-US" sz="2600" b="1" dirty="0">
                <a:solidFill>
                  <a:srgbClr val="FFFF00"/>
                </a:solidFill>
              </a:rPr>
              <a:t>against the use of adrenal biopsy</a:t>
            </a:r>
            <a:r>
              <a:rPr lang="en-US" sz="2600" dirty="0"/>
              <a:t> for work-up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unless there is history of extra-adrenal malignancy</a:t>
            </a:r>
            <a:endParaRPr lang="th-TH" sz="22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C190985-5192-9540-8114-A5123282D480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77239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rgbClr val="FFC000"/>
                </a:solidFill>
              </a:rPr>
              <a:t>tissue biopsy: </a:t>
            </a:r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does it required?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3D75E4-B068-CC4F-9C7D-71860F475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dirty="0"/>
              <a:t>adrenal biopsy cannot discriminate primary adrenal adenoma and adrenocortical carcinoma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biopsy in carcinoma</a:t>
            </a:r>
            <a:endParaRPr lang="en-US" sz="2800" dirty="0"/>
          </a:p>
          <a:p>
            <a:pPr lvl="1"/>
            <a:r>
              <a:rPr lang="en-US" sz="2600" dirty="0"/>
              <a:t>increase risk of malignancy dissemination</a:t>
            </a:r>
          </a:p>
          <a:p>
            <a:pPr lvl="1"/>
            <a:r>
              <a:rPr lang="en-US" sz="2600" dirty="0"/>
              <a:t>indication might be spared for confirming diagnosis in an operable tumor or altering further management</a:t>
            </a:r>
          </a:p>
          <a:p>
            <a:pPr lvl="1"/>
            <a:r>
              <a:rPr lang="en-US" sz="2600" dirty="0">
                <a:solidFill>
                  <a:srgbClr val="FFFD78"/>
                </a:solidFill>
              </a:rPr>
              <a:t>pheochromocytoma must be excluded prior to biopsy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C0D8351-8139-C44B-84D6-0C5852FA2A4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682353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63679"/>
            <a:ext cx="9905998" cy="1679140"/>
          </a:xfrm>
        </p:spPr>
        <p:txBody>
          <a:bodyPr>
            <a:normAutofit/>
          </a:bodyPr>
          <a:lstStyle/>
          <a:p>
            <a:pPr algn="ctr"/>
            <a:r>
              <a:rPr lang="en-TH" b="1" dirty="0">
                <a:solidFill>
                  <a:srgbClr val="FFC000"/>
                </a:solidFill>
              </a:rPr>
              <a:t>summary</a:t>
            </a:r>
            <a:br>
              <a:rPr lang="en-TH" b="1" dirty="0">
                <a:solidFill>
                  <a:srgbClr val="FFC000"/>
                </a:solidFill>
              </a:rPr>
            </a:br>
            <a:r>
              <a:rPr lang="en-TH" sz="2800" b="1" dirty="0">
                <a:solidFill>
                  <a:srgbClr val="FFD579"/>
                </a:solidFill>
              </a:rPr>
              <a:t>further investigation in incidentaloma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2342818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8DAB31-FD56-C247-9E39-FFEC55913D59}"/>
              </a:ext>
            </a:extLst>
          </p:cNvPr>
          <p:cNvSpPr txBox="1">
            <a:spLocks/>
          </p:cNvSpPr>
          <p:nvPr/>
        </p:nvSpPr>
        <p:spPr>
          <a:xfrm>
            <a:off x="3966163" y="2768291"/>
            <a:ext cx="4256498" cy="551157"/>
          </a:xfrm>
          <a:prstGeom prst="rect">
            <a:avLst/>
          </a:prstGeom>
          <a:solidFill>
            <a:srgbClr val="FF7E79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adrenal incidentaloma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40219-405A-8E4A-ADDC-6A1C2E51AA4D}"/>
              </a:ext>
            </a:extLst>
          </p:cNvPr>
          <p:cNvSpPr txBox="1">
            <a:spLocks/>
          </p:cNvSpPr>
          <p:nvPr/>
        </p:nvSpPr>
        <p:spPr>
          <a:xfrm>
            <a:off x="2257661" y="3964024"/>
            <a:ext cx="3417003" cy="551157"/>
          </a:xfrm>
          <a:prstGeom prst="rect">
            <a:avLst/>
          </a:prstGeom>
          <a:solidFill>
            <a:schemeClr val="accent5">
              <a:lumMod val="40000"/>
              <a:lumOff val="6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further imaging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44478D-D2A1-A54A-83E9-25565DC1C7D9}"/>
              </a:ext>
            </a:extLst>
          </p:cNvPr>
          <p:cNvSpPr txBox="1">
            <a:spLocks/>
          </p:cNvSpPr>
          <p:nvPr/>
        </p:nvSpPr>
        <p:spPr>
          <a:xfrm>
            <a:off x="6514159" y="3964024"/>
            <a:ext cx="3417003" cy="551157"/>
          </a:xfrm>
          <a:prstGeom prst="rect">
            <a:avLst/>
          </a:prstGeom>
          <a:solidFill>
            <a:schemeClr val="accent5">
              <a:lumMod val="40000"/>
              <a:lumOff val="6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hormonal work-up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7736CAD6-C62E-D14C-A612-2546DCDB0916}"/>
              </a:ext>
            </a:extLst>
          </p:cNvPr>
          <p:cNvSpPr/>
          <p:nvPr/>
        </p:nvSpPr>
        <p:spPr>
          <a:xfrm>
            <a:off x="4541349" y="3472129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38F984B-AD1C-F14A-962C-20278527BF2D}"/>
              </a:ext>
            </a:extLst>
          </p:cNvPr>
          <p:cNvSpPr/>
          <p:nvPr/>
        </p:nvSpPr>
        <p:spPr>
          <a:xfrm>
            <a:off x="7355686" y="3472129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30DEE6F-A90D-284A-ACD5-5F8880C8C7EC}"/>
              </a:ext>
            </a:extLst>
          </p:cNvPr>
          <p:cNvSpPr txBox="1">
            <a:spLocks/>
          </p:cNvSpPr>
          <p:nvPr/>
        </p:nvSpPr>
        <p:spPr>
          <a:xfrm>
            <a:off x="1182193" y="5159758"/>
            <a:ext cx="3106122" cy="12006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200" dirty="0"/>
              <a:t>no need if previous imaging compatible with benign features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AA262EE-A36B-2543-954E-0DDAB17044E4}"/>
              </a:ext>
            </a:extLst>
          </p:cNvPr>
          <p:cNvSpPr txBox="1">
            <a:spLocks/>
          </p:cNvSpPr>
          <p:nvPr/>
        </p:nvSpPr>
        <p:spPr>
          <a:xfrm>
            <a:off x="4288315" y="5159757"/>
            <a:ext cx="3106122" cy="84283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200" dirty="0"/>
              <a:t>ct adrenal protocol</a:t>
            </a:r>
            <a:br>
              <a:rPr lang="en-US" sz="2200" dirty="0"/>
            </a:br>
            <a:r>
              <a:rPr lang="en-US" sz="22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“washout”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6EA110CC-6EDB-094B-9E78-D6D08B7FA21C}"/>
              </a:ext>
            </a:extLst>
          </p:cNvPr>
          <p:cNvSpPr/>
          <p:nvPr/>
        </p:nvSpPr>
        <p:spPr>
          <a:xfrm>
            <a:off x="2546990" y="4667862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82F27DAE-5B42-EA4C-97AC-0412D8A94030}"/>
              </a:ext>
            </a:extLst>
          </p:cNvPr>
          <p:cNvSpPr/>
          <p:nvPr/>
        </p:nvSpPr>
        <p:spPr>
          <a:xfrm>
            <a:off x="4985389" y="4667862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CEB27492-26BB-7248-BFD8-F3D85DFE1ADF}"/>
              </a:ext>
            </a:extLst>
          </p:cNvPr>
          <p:cNvSpPr txBox="1">
            <a:spLocks/>
          </p:cNvSpPr>
          <p:nvPr/>
        </p:nvSpPr>
        <p:spPr>
          <a:xfrm>
            <a:off x="7394437" y="5154848"/>
            <a:ext cx="3106122" cy="5511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0"/>
              </a:spcAft>
              <a:buNone/>
            </a:pPr>
            <a:r>
              <a:rPr lang="en-US" sz="2200" dirty="0"/>
              <a:t>evaluated in all axis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F2A5CE3A-BEEC-C44E-A02A-5BF791FE5827}"/>
              </a:ext>
            </a:extLst>
          </p:cNvPr>
          <p:cNvSpPr/>
          <p:nvPr/>
        </p:nvSpPr>
        <p:spPr>
          <a:xfrm>
            <a:off x="8652531" y="4667862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63F60D8-4FBC-D848-9F89-96A7D85D12A9}"/>
              </a:ext>
            </a:extLst>
          </p:cNvPr>
          <p:cNvSpPr txBox="1">
            <a:spLocks/>
          </p:cNvSpPr>
          <p:nvPr/>
        </p:nvSpPr>
        <p:spPr>
          <a:xfrm>
            <a:off x="5718906" y="6155276"/>
            <a:ext cx="5328505" cy="365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FFFD78"/>
                </a:solidFill>
              </a:rPr>
              <a:t>tissue biopsy: </a:t>
            </a:r>
            <a:r>
              <a:rPr lang="en-US" sz="2200" dirty="0">
                <a:solidFill>
                  <a:schemeClr val="tx1">
                    <a:lumMod val="75000"/>
                  </a:schemeClr>
                </a:solidFill>
              </a:rPr>
              <a:t>only in selected cases</a:t>
            </a:r>
          </a:p>
        </p:txBody>
      </p:sp>
    </p:spTree>
    <p:extLst>
      <p:ext uri="{BB962C8B-B14F-4D97-AF65-F5344CB8AC3E}">
        <p14:creationId xmlns:p14="http://schemas.microsoft.com/office/powerpoint/2010/main" val="23775325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management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follow up vs surgery</a:t>
            </a:r>
            <a:br>
              <a:rPr lang="en-TH" dirty="0"/>
            </a:br>
            <a:r>
              <a:rPr lang="en-TH" dirty="0"/>
              <a:t>open approach vs laparoscopic surgery</a:t>
            </a:r>
          </a:p>
        </p:txBody>
      </p:sp>
    </p:spTree>
    <p:extLst>
      <p:ext uri="{BB962C8B-B14F-4D97-AF65-F5344CB8AC3E}">
        <p14:creationId xmlns:p14="http://schemas.microsoft.com/office/powerpoint/2010/main" val="189511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1DC423-1121-8843-A280-FDBB0EB2A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106" y="635233"/>
            <a:ext cx="8491787" cy="558753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EF9B-BC04-024F-8AC5-21674724628A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bg1"/>
                </a:solidFill>
                <a:effectLst/>
              </a:rPr>
              <a:t>sabiston textbook of surgery 20</a:t>
            </a:r>
            <a:r>
              <a:rPr lang="en-US" sz="120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en-US" sz="1200" dirty="0">
                <a:solidFill>
                  <a:schemeClr val="bg1"/>
                </a:solidFill>
                <a:effectLst/>
              </a:rPr>
              <a:t> edition </a:t>
            </a:r>
            <a:endParaRPr lang="en-TH" sz="1200" dirty="0">
              <a:solidFill>
                <a:schemeClr val="bg1"/>
              </a:solidFill>
              <a:effectLst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E4C1E9C-A015-A546-8D3D-6D27384F7FCF}"/>
              </a:ext>
            </a:extLst>
          </p:cNvPr>
          <p:cNvSpPr txBox="1">
            <a:spLocks/>
          </p:cNvSpPr>
          <p:nvPr/>
        </p:nvSpPr>
        <p:spPr>
          <a:xfrm rot="16200000">
            <a:off x="-907182" y="3201495"/>
            <a:ext cx="5059566" cy="455009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400" b="1" i="0" u="none" strike="noStrike" kern="1200" cap="small" spc="0" normalizeH="0" baseline="0" noProof="0" dirty="0">
                <a:ln>
                  <a:noFill/>
                </a:ln>
                <a:solidFill>
                  <a:srgbClr val="3C76A4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blood supply of adrenal glands</a:t>
            </a:r>
            <a:endParaRPr kumimoji="0" lang="en-TH" sz="2400" b="1" i="0" u="none" strike="noStrike" kern="1200" cap="small" spc="0" normalizeH="0" baseline="0" noProof="0" dirty="0">
              <a:ln>
                <a:noFill/>
              </a:ln>
              <a:solidFill>
                <a:srgbClr val="3C76A4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2330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58529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FFC000"/>
                </a:solidFill>
              </a:rPr>
              <a:t>- questions needed to be addressed -</a:t>
            </a:r>
            <a:endParaRPr lang="en-TH" sz="3000" b="1" dirty="0">
              <a:solidFill>
                <a:srgbClr val="FFC00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2342818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73809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follow-up vs surgery: </a:t>
            </a:r>
            <a:r>
              <a:rPr lang="en-US" sz="3200" dirty="0"/>
              <a:t>how to select?</a:t>
            </a:r>
          </a:p>
          <a:p>
            <a:r>
              <a:rPr lang="en-US" sz="3200" dirty="0"/>
              <a:t>surgical approach: </a:t>
            </a:r>
            <a:r>
              <a:rPr lang="en-US" sz="3200" b="1" dirty="0">
                <a:solidFill>
                  <a:srgbClr val="FFFF00"/>
                </a:solidFill>
              </a:rPr>
              <a:t>open vs laparoscopy</a:t>
            </a:r>
            <a:endParaRPr lang="en-TH" sz="3200" b="1" dirty="0">
              <a:solidFill>
                <a:srgbClr val="FFFF00"/>
              </a:solidFill>
            </a:endParaRPr>
          </a:p>
        </p:txBody>
      </p:sp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F695F05F-5EC0-6746-947C-6EDCC4697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1634" y="517289"/>
            <a:ext cx="825555" cy="8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935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63679"/>
            <a:ext cx="9905998" cy="1679140"/>
          </a:xfrm>
        </p:spPr>
        <p:txBody>
          <a:bodyPr>
            <a:normAutofit/>
          </a:bodyPr>
          <a:lstStyle/>
          <a:p>
            <a:pPr algn="ctr"/>
            <a:r>
              <a:rPr lang="en-TH" b="1" dirty="0">
                <a:solidFill>
                  <a:schemeClr val="accent2"/>
                </a:solidFill>
              </a:rPr>
              <a:t>general indications</a:t>
            </a:r>
            <a:br>
              <a:rPr lang="en-TH" b="1" dirty="0">
                <a:solidFill>
                  <a:srgbClr val="FFC000"/>
                </a:solidFill>
              </a:rPr>
            </a:br>
            <a:r>
              <a:rPr lang="en-TH" sz="28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for adrenalectomy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2342818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C8DAB31-FD56-C247-9E39-FFEC55913D59}"/>
              </a:ext>
            </a:extLst>
          </p:cNvPr>
          <p:cNvSpPr txBox="1">
            <a:spLocks/>
          </p:cNvSpPr>
          <p:nvPr/>
        </p:nvSpPr>
        <p:spPr>
          <a:xfrm>
            <a:off x="3966163" y="2768291"/>
            <a:ext cx="4256498" cy="551157"/>
          </a:xfrm>
          <a:prstGeom prst="rect">
            <a:avLst/>
          </a:prstGeom>
          <a:solidFill>
            <a:srgbClr val="0070C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>
                <a:solidFill>
                  <a:srgbClr val="FFFF00"/>
                </a:solidFill>
              </a:rPr>
              <a:t>considered in case of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C40219-405A-8E4A-ADDC-6A1C2E51AA4D}"/>
              </a:ext>
            </a:extLst>
          </p:cNvPr>
          <p:cNvSpPr txBox="1">
            <a:spLocks/>
          </p:cNvSpPr>
          <p:nvPr/>
        </p:nvSpPr>
        <p:spPr>
          <a:xfrm>
            <a:off x="1873045" y="3964024"/>
            <a:ext cx="3801619" cy="551157"/>
          </a:xfrm>
          <a:prstGeom prst="rect">
            <a:avLst/>
          </a:prstGeom>
          <a:solidFill>
            <a:srgbClr val="00B0F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hormonal active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544478D-D2A1-A54A-83E9-25565DC1C7D9}"/>
              </a:ext>
            </a:extLst>
          </p:cNvPr>
          <p:cNvSpPr txBox="1">
            <a:spLocks/>
          </p:cNvSpPr>
          <p:nvPr/>
        </p:nvSpPr>
        <p:spPr>
          <a:xfrm>
            <a:off x="6129543" y="3964024"/>
            <a:ext cx="3801619" cy="551157"/>
          </a:xfrm>
          <a:prstGeom prst="rect">
            <a:avLst/>
          </a:prstGeom>
          <a:solidFill>
            <a:srgbClr val="00B0F0">
              <a:alpha val="50196"/>
            </a:srgb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/>
              <a:t>suspected malignancy</a:t>
            </a: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7736CAD6-C62E-D14C-A612-2546DCDB0916}"/>
              </a:ext>
            </a:extLst>
          </p:cNvPr>
          <p:cNvSpPr/>
          <p:nvPr/>
        </p:nvSpPr>
        <p:spPr>
          <a:xfrm>
            <a:off x="4541349" y="3472129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38F984B-AD1C-F14A-962C-20278527BF2D}"/>
              </a:ext>
            </a:extLst>
          </p:cNvPr>
          <p:cNvSpPr/>
          <p:nvPr/>
        </p:nvSpPr>
        <p:spPr>
          <a:xfrm>
            <a:off x="7355686" y="3472129"/>
            <a:ext cx="294967" cy="339213"/>
          </a:xfrm>
          <a:prstGeom prst="downArrow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H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2D60ECC9-A1AC-CE4C-B99C-BFB5AD1B61B4}"/>
              </a:ext>
            </a:extLst>
          </p:cNvPr>
          <p:cNvSpPr txBox="1">
            <a:spLocks/>
          </p:cNvSpPr>
          <p:nvPr/>
        </p:nvSpPr>
        <p:spPr>
          <a:xfrm>
            <a:off x="1692018" y="4940653"/>
            <a:ext cx="8804787" cy="10345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24"/>
              </a:spcBef>
              <a:buFont typeface="Arial"/>
              <a:buNone/>
            </a:pPr>
            <a:r>
              <a:rPr lang="en-US" sz="2600" b="1" dirty="0">
                <a:solidFill>
                  <a:srgbClr val="FFFD78"/>
                </a:solidFill>
              </a:rPr>
              <a:t>not meet indications above</a:t>
            </a:r>
            <a:endParaRPr lang="en-US" sz="2600" b="1" dirty="0"/>
          </a:p>
          <a:p>
            <a:pPr marL="0" indent="0" algn="ctr">
              <a:spcBef>
                <a:spcPts val="24"/>
              </a:spcBef>
              <a:buFont typeface="Arial"/>
              <a:buNone/>
            </a:pPr>
            <a:r>
              <a:rPr lang="en-US" sz="2600" b="1" dirty="0"/>
              <a:t>follow-up: </a:t>
            </a:r>
            <a:r>
              <a:rPr lang="en-US" sz="2600" dirty="0"/>
              <a:t>what factors need to be evaluated?</a:t>
            </a:r>
          </a:p>
        </p:txBody>
      </p:sp>
    </p:spTree>
    <p:extLst>
      <p:ext uri="{BB962C8B-B14F-4D97-AF65-F5344CB8AC3E}">
        <p14:creationId xmlns:p14="http://schemas.microsoft.com/office/powerpoint/2010/main" val="3358927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116" y="2205432"/>
            <a:ext cx="3263439" cy="2447136"/>
          </a:xfrm>
        </p:spPr>
        <p:txBody>
          <a:bodyPr anchor="ctr">
            <a:noAutofit/>
          </a:bodyPr>
          <a:lstStyle/>
          <a:p>
            <a:r>
              <a:rPr lang="en-TH" sz="12800" b="1" dirty="0">
                <a:solidFill>
                  <a:srgbClr val="00B0F0"/>
                </a:solidFill>
              </a:rPr>
              <a:t>size</a:t>
            </a:r>
            <a:endParaRPr lang="en-TH" sz="3600" b="1" dirty="0">
              <a:solidFill>
                <a:srgbClr val="00B0F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20347" y="2406426"/>
            <a:ext cx="2018221" cy="2045148"/>
          </a:xfrm>
        </p:spPr>
        <p:txBody>
          <a:bodyPr anchor="ctr">
            <a:norm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TH" sz="4400" b="1" dirty="0"/>
              <a:t>does</a:t>
            </a:r>
          </a:p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TH" sz="4400" b="1" dirty="0"/>
              <a:t>matter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75CD9CF-5E1B-534D-8869-0CDCFD836842}"/>
              </a:ext>
            </a:extLst>
          </p:cNvPr>
          <p:cNvCxnSpPr>
            <a:cxnSpLocks/>
          </p:cNvCxnSpPr>
          <p:nvPr/>
        </p:nvCxnSpPr>
        <p:spPr>
          <a:xfrm>
            <a:off x="6415549" y="2406426"/>
            <a:ext cx="0" cy="2045148"/>
          </a:xfrm>
          <a:prstGeom prst="line">
            <a:avLst/>
          </a:prstGeom>
          <a:ln w="12700">
            <a:solidFill>
              <a:schemeClr val="tx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659FD8-07B8-554B-9A87-B9AE03E6E374}"/>
              </a:ext>
            </a:extLst>
          </p:cNvPr>
          <p:cNvSpPr txBox="1">
            <a:spLocks/>
          </p:cNvSpPr>
          <p:nvPr/>
        </p:nvSpPr>
        <p:spPr>
          <a:xfrm>
            <a:off x="6990735" y="2039607"/>
            <a:ext cx="4394148" cy="10225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C000"/>
                </a:solidFill>
              </a:rPr>
              <a:t>the risk of carcinoma increases with tumor size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38EC56-751F-224B-984E-4B489FCAEE6B}"/>
              </a:ext>
            </a:extLst>
          </p:cNvPr>
          <p:cNvSpPr txBox="1">
            <a:spLocks/>
          </p:cNvSpPr>
          <p:nvPr/>
        </p:nvSpPr>
        <p:spPr>
          <a:xfrm>
            <a:off x="6740012" y="3062181"/>
            <a:ext cx="4644864" cy="1590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  <a:tabLst>
                <a:tab pos="1065213" algn="l"/>
              </a:tabLst>
            </a:pPr>
            <a:r>
              <a:rPr lang="en-US" sz="2600" b="1" dirty="0"/>
              <a:t>2%	</a:t>
            </a:r>
            <a:r>
              <a:rPr lang="en-US" sz="2600" dirty="0"/>
              <a:t>size 4 cm or less</a:t>
            </a:r>
          </a:p>
          <a:p>
            <a:pPr>
              <a:spcAft>
                <a:spcPts val="0"/>
              </a:spcAft>
              <a:tabLst>
                <a:tab pos="1065213" algn="l"/>
              </a:tabLst>
            </a:pPr>
            <a:r>
              <a:rPr lang="en-US" sz="2600" b="1" dirty="0"/>
              <a:t>6%	</a:t>
            </a:r>
            <a:r>
              <a:rPr lang="en-US" sz="2600" dirty="0"/>
              <a:t>size 4.1-6.0 cm</a:t>
            </a:r>
          </a:p>
          <a:p>
            <a:pPr>
              <a:spcAft>
                <a:spcPts val="0"/>
              </a:spcAft>
              <a:tabLst>
                <a:tab pos="1065213" algn="l"/>
              </a:tabLst>
            </a:pPr>
            <a:r>
              <a:rPr lang="en-US" sz="2600" b="1" dirty="0"/>
              <a:t>25%	</a:t>
            </a:r>
            <a:r>
              <a:rPr lang="en-US" sz="2600" dirty="0"/>
              <a:t>size more than 6 cm</a:t>
            </a:r>
            <a:endParaRPr lang="en-TH" sz="2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BC979D9-C6DE-D94D-BB91-0750F669A2B5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nih consens state sci statements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2002;19:1-32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179655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rgbClr val="FFC000"/>
                </a:solidFill>
              </a:rPr>
              <a:t>follow-up vs surgery: </a:t>
            </a:r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how to select?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43D75E4-B068-CC4F-9C7D-71860F4752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lesions at least 4 cm should be resected</a:t>
            </a:r>
          </a:p>
          <a:p>
            <a:pPr lvl="1"/>
            <a:r>
              <a:rPr lang="en-US" sz="2600" dirty="0"/>
              <a:t>due to increase risk of malignancy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candidates for follow-up</a:t>
            </a:r>
          </a:p>
          <a:p>
            <a:pPr lvl="1"/>
            <a:r>
              <a:rPr lang="en-US" sz="2600" dirty="0"/>
              <a:t>incidentaloma size less than 4 cm</a:t>
            </a:r>
          </a:p>
          <a:p>
            <a:pPr lvl="1"/>
            <a:r>
              <a:rPr lang="en-US" sz="2600" dirty="0"/>
              <a:t>radiologic characteristics consistent with benign adenoma</a:t>
            </a:r>
          </a:p>
          <a:p>
            <a:pPr lvl="1"/>
            <a:r>
              <a:rPr lang="en-US" sz="2600" dirty="0"/>
              <a:t>hormonally inactive lesion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F307D49-201D-3C4D-A065-ABF0366B69DD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14145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follow-up protocol:</a:t>
            </a:r>
            <a:endParaRPr lang="en-TH" sz="3000" b="1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imaging follow-up</a:t>
            </a:r>
          </a:p>
          <a:p>
            <a:pPr lvl="1"/>
            <a:r>
              <a:rPr lang="en-US" sz="2600" dirty="0"/>
              <a:t>re-imaging in 3-6 months and annually for 1-2 years</a:t>
            </a:r>
          </a:p>
          <a:p>
            <a:pPr lvl="1"/>
            <a:r>
              <a:rPr lang="en-US" sz="2600" dirty="0"/>
              <a:t>hormonal evaluation annually for 5 years</a:t>
            </a:r>
          </a:p>
          <a:p>
            <a:pPr lvl="1"/>
            <a:r>
              <a:rPr lang="en-US" sz="2600" dirty="0"/>
              <a:t>no clear guideline after 5-year follow-up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surgical consideration</a:t>
            </a:r>
          </a:p>
          <a:p>
            <a:pPr lvl="1"/>
            <a:r>
              <a:rPr lang="en-US" sz="2400" dirty="0"/>
              <a:t>growth rate more than 1 cm</a:t>
            </a:r>
          </a:p>
          <a:p>
            <a:pPr lvl="1"/>
            <a:r>
              <a:rPr lang="en-US" sz="2400" dirty="0"/>
              <a:t>lesions turn hormonally active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CCAD75-4B96-B040-BF73-AC0FED88224A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01868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000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surgical approach: </a:t>
            </a:r>
            <a:r>
              <a:rPr lang="en-TH" sz="3000" b="1" dirty="0">
                <a:solidFill>
                  <a:srgbClr val="FFC000"/>
                </a:solidFill>
              </a:rPr>
              <a:t>open vs laparoscopy?</a:t>
            </a:r>
            <a:endParaRPr lang="en-TH" sz="3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ACA934-F946-2D40-916E-D49BA79B96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benign lesions</a:t>
            </a:r>
          </a:p>
          <a:p>
            <a:pPr lvl="1"/>
            <a:r>
              <a:rPr lang="en-US" sz="2600" dirty="0"/>
              <a:t>laparoscopic approach is considered standard option</a:t>
            </a:r>
          </a:p>
          <a:p>
            <a:pPr lvl="1"/>
            <a:r>
              <a:rPr lang="en-US" sz="2600" dirty="0"/>
              <a:t>regardless of size of tumor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malignant lesions</a:t>
            </a:r>
            <a:endParaRPr lang="th-TH" sz="2800" b="1" dirty="0">
              <a:solidFill>
                <a:srgbClr val="FFFF00"/>
              </a:solidFill>
            </a:endParaRPr>
          </a:p>
          <a:p>
            <a:pPr lvl="1"/>
            <a:r>
              <a:rPr lang="en-US" sz="2600" dirty="0"/>
              <a:t>laparoscopy is not an absolute contraindication</a:t>
            </a:r>
          </a:p>
          <a:p>
            <a:pPr lvl="1"/>
            <a:r>
              <a:rPr lang="en-US" sz="2600" dirty="0"/>
              <a:t>suggest open approach in case of local organ invasion</a:t>
            </a:r>
          </a:p>
          <a:p>
            <a:pPr lvl="1"/>
            <a:endParaRPr lang="en-US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81E3533-4310-3A45-99E5-BAC46D0D78E2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m fassnacht,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eje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2016;175(2):g1-34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743738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4AD22E3-3DD9-DC48-A493-434CBE7B6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7767" y="327763"/>
            <a:ext cx="7856465" cy="620247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1EF9B-BC04-024F-8AC5-21674724628A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 fassnacht, et al. </a:t>
            </a:r>
            <a:r>
              <a:rPr kumimoji="0" lang="en-US" sz="1200" b="0" i="1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eje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2016;175(2):g1-34</a:t>
            </a:r>
          </a:p>
        </p:txBody>
      </p:sp>
    </p:spTree>
    <p:extLst>
      <p:ext uri="{BB962C8B-B14F-4D97-AF65-F5344CB8AC3E}">
        <p14:creationId xmlns:p14="http://schemas.microsoft.com/office/powerpoint/2010/main" val="29565185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in-detail for</a:t>
            </a:r>
            <a:br>
              <a:rPr lang="en-TH" sz="3600" b="1" dirty="0">
                <a:solidFill>
                  <a:srgbClr val="FFFF00"/>
                </a:solidFill>
              </a:rPr>
            </a:br>
            <a:r>
              <a:rPr lang="en-TH" sz="3600" b="1" dirty="0">
                <a:solidFill>
                  <a:srgbClr val="FFFF00"/>
                </a:solidFill>
              </a:rPr>
              <a:t>each adrenal diseases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clinical presentation | differential diagnosis</a:t>
            </a:r>
            <a:br>
              <a:rPr lang="en-TH" dirty="0"/>
            </a:br>
            <a:r>
              <a:rPr lang="en-TH" dirty="0"/>
              <a:t>initial evaluation</a:t>
            </a:r>
          </a:p>
        </p:txBody>
      </p:sp>
    </p:spTree>
    <p:extLst>
      <p:ext uri="{BB962C8B-B14F-4D97-AF65-F5344CB8AC3E}">
        <p14:creationId xmlns:p14="http://schemas.microsoft.com/office/powerpoint/2010/main" val="5297675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rgbClr val="00B0F0"/>
                </a:solidFill>
              </a:rPr>
              <a:t>adrenal adenoma</a:t>
            </a:r>
            <a:endParaRPr lang="en-TH" sz="30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most common benign adrenal mass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mainly composed of lipid</a:t>
            </a:r>
            <a:endParaRPr lang="en-US" sz="2800" dirty="0">
              <a:solidFill>
                <a:srgbClr val="FFFF00"/>
              </a:solidFill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characteristics</a:t>
            </a:r>
          </a:p>
          <a:p>
            <a:pPr lvl="1"/>
            <a:r>
              <a:rPr lang="en-US" sz="2600" dirty="0"/>
              <a:t>up to 60% size less than 4 cm</a:t>
            </a:r>
          </a:p>
          <a:p>
            <a:pPr lvl="1"/>
            <a:r>
              <a:rPr lang="en-US" sz="2600" dirty="0"/>
              <a:t>non-functioning in 80% of cases 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 asymptomatic</a:t>
            </a:r>
            <a:endParaRPr lang="en-US" sz="2800" dirty="0"/>
          </a:p>
          <a:p>
            <a:pPr lvl="1"/>
            <a:r>
              <a:rPr lang="en-US" sz="26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functioning in 20% 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- aldosterone or cortisol producing</a:t>
            </a:r>
            <a:endParaRPr lang="en-TH" sz="2600" b="1" dirty="0"/>
          </a:p>
        </p:txBody>
      </p:sp>
    </p:spTree>
    <p:extLst>
      <p:ext uri="{BB962C8B-B14F-4D97-AF65-F5344CB8AC3E}">
        <p14:creationId xmlns:p14="http://schemas.microsoft.com/office/powerpoint/2010/main" val="20690690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rgbClr val="00B0F0"/>
                </a:solidFill>
              </a:rPr>
              <a:t>cortisol-producing adenoma</a:t>
            </a:r>
            <a:endParaRPr lang="en-TH" sz="30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197461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hypercortisolism: </a:t>
            </a:r>
            <a:r>
              <a:rPr lang="en-US" sz="2800" dirty="0"/>
              <a:t>can be overt or asymptomatic</a:t>
            </a:r>
            <a:endParaRPr lang="en-US" dirty="0">
              <a:solidFill>
                <a:srgbClr val="D3D8DD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points to be concerned</a:t>
            </a:r>
          </a:p>
          <a:p>
            <a:pPr lvl="1"/>
            <a:r>
              <a:rPr lang="en-US" sz="2600" dirty="0"/>
              <a:t>immunosuppression – warrant antibiotics</a:t>
            </a:r>
          </a:p>
          <a:p>
            <a:pPr lvl="1"/>
            <a:r>
              <a:rPr lang="en-US" sz="2600" dirty="0"/>
              <a:t>peptic ulcer – need prophylaxis</a:t>
            </a:r>
          </a:p>
          <a:p>
            <a:pPr lvl="1"/>
            <a:r>
              <a:rPr lang="en-US" sz="2600" dirty="0"/>
              <a:t>hpa axis suppression – intraoperative steroids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postoperative:</a:t>
            </a:r>
            <a:r>
              <a:rPr lang="en-US" sz="2800" b="1" dirty="0"/>
              <a:t> </a:t>
            </a:r>
            <a:r>
              <a:rPr lang="en-US" sz="2800" dirty="0"/>
              <a:t>supplement with exogenous steroids</a:t>
            </a:r>
          </a:p>
          <a:p>
            <a:pPr lvl="1">
              <a:buClr>
                <a:srgbClr val="A9E023"/>
              </a:buClr>
            </a:pPr>
            <a:r>
              <a:rPr lang="en-US" sz="2600" dirty="0"/>
              <a:t>median time of recover 15 months </a:t>
            </a:r>
            <a:r>
              <a:rPr lang="en-US" sz="20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(range 6-18 months)</a:t>
            </a:r>
          </a:p>
          <a:p>
            <a:pPr lvl="1"/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26336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3">
                    <a:lumMod val="75000"/>
                  </a:schemeClr>
                </a:solidFill>
                <a:effectLst/>
              </a:rPr>
              <a:t>Anatomy: </a:t>
            </a:r>
            <a:r>
              <a:rPr lang="en-TH" sz="3000" b="1" dirty="0">
                <a:solidFill>
                  <a:schemeClr val="accent3"/>
                </a:solidFill>
                <a:effectLst/>
              </a:rPr>
              <a:t>relations to nearby organs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39F93D5-5FA4-EB4C-8C0B-311A0DB692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2181" y="2037124"/>
            <a:ext cx="8944461" cy="421127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115C2-61FB-C54C-9BEC-D51B8FB7DFC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bg1"/>
                </a:solidFill>
                <a:effectLst/>
              </a:rPr>
              <a:t>sabiston textbook of surgery 20</a:t>
            </a:r>
            <a:r>
              <a:rPr lang="en-US" sz="1200" baseline="30000" dirty="0">
                <a:solidFill>
                  <a:schemeClr val="bg1"/>
                </a:solidFill>
                <a:effectLst/>
              </a:rPr>
              <a:t>th</a:t>
            </a:r>
            <a:r>
              <a:rPr lang="en-US" sz="1200" dirty="0">
                <a:solidFill>
                  <a:schemeClr val="bg1"/>
                </a:solidFill>
                <a:effectLst/>
              </a:rPr>
              <a:t> edition </a:t>
            </a:r>
            <a:endParaRPr lang="en-TH" sz="120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02098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rgbClr val="00B0F0"/>
                </a:solidFill>
              </a:rPr>
              <a:t>aldosterone-producing adenoma</a:t>
            </a:r>
            <a:endParaRPr lang="en-TH" sz="30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197461"/>
          </a:xfrm>
        </p:spPr>
        <p:txBody>
          <a:bodyPr anchor="t">
            <a:normAutofit/>
          </a:bodyPr>
          <a:lstStyle/>
          <a:p>
            <a:r>
              <a:rPr lang="en-US" sz="2800" dirty="0"/>
              <a:t>primary hyperaldosteronism (conn’s syndrome)</a:t>
            </a:r>
          </a:p>
          <a:p>
            <a:r>
              <a:rPr lang="en-US" sz="28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need to differentiate with bilateral adrenal hyperplasia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preoperative management</a:t>
            </a:r>
          </a:p>
          <a:p>
            <a:pPr lvl="1"/>
            <a:r>
              <a:rPr lang="en-US" sz="26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mineralocorticoid receptor antagonist</a:t>
            </a:r>
          </a:p>
          <a:p>
            <a:pPr lvl="1"/>
            <a:r>
              <a:rPr lang="en-US" sz="26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replenish hypokalemia</a:t>
            </a:r>
          </a:p>
          <a:p>
            <a:pPr lvl="1"/>
            <a:r>
              <a:rPr lang="en-US" sz="26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control hypertension</a:t>
            </a:r>
          </a:p>
          <a:p>
            <a:pPr lvl="1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757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000" b="1" dirty="0">
                <a:solidFill>
                  <a:srgbClr val="00B0F0"/>
                </a:solidFill>
              </a:rPr>
              <a:t>adrenal adenoma: </a:t>
            </a:r>
            <a:r>
              <a:rPr lang="en-TH" sz="3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ct imaging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dirty="0"/>
              <a:t>size usually less than 4 cm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most are lipid-rich lesions</a:t>
            </a:r>
          </a:p>
          <a:p>
            <a:pPr lvl="1"/>
            <a:r>
              <a:rPr lang="en-US" sz="2400" dirty="0"/>
              <a:t>hounsfield &lt;10 unit in non-contrast phase </a:t>
            </a:r>
          </a:p>
          <a:p>
            <a:pPr lvl="1"/>
            <a:r>
              <a:rPr lang="en-US" sz="2600" dirty="0"/>
              <a:t>sensitivity 78% and specificity 98% </a:t>
            </a:r>
          </a:p>
          <a:p>
            <a:r>
              <a:rPr lang="en-US" sz="2800" dirty="0"/>
              <a:t>round and smooth margin with homogenous texture</a:t>
            </a:r>
          </a:p>
          <a:p>
            <a:r>
              <a:rPr lang="en-US" sz="2800" dirty="0"/>
              <a:t>contrast washout &gt;50%</a:t>
            </a:r>
          </a:p>
        </p:txBody>
      </p:sp>
    </p:spTree>
    <p:extLst>
      <p:ext uri="{BB962C8B-B14F-4D97-AF65-F5344CB8AC3E}">
        <p14:creationId xmlns:p14="http://schemas.microsoft.com/office/powerpoint/2010/main" val="41555230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3">
                    <a:lumMod val="75000"/>
                  </a:schemeClr>
                </a:solidFill>
                <a:effectLst/>
              </a:rPr>
              <a:t>pathology: </a:t>
            </a:r>
            <a:r>
              <a:rPr lang="en-TH" sz="3000" b="1" dirty="0">
                <a:solidFill>
                  <a:schemeClr val="accent3"/>
                </a:solidFill>
                <a:effectLst/>
              </a:rPr>
              <a:t>adenoma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115C2-61FB-C54C-9BEC-D51B8FB7DFC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robbins basic pathology 8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7655ED-52C8-7E46-BDBF-FCF50D61A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524" y="1806542"/>
            <a:ext cx="7923776" cy="464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5779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3">
                    <a:lumMod val="75000"/>
                  </a:schemeClr>
                </a:solidFill>
                <a:effectLst/>
              </a:rPr>
              <a:t>pathology: </a:t>
            </a:r>
            <a:r>
              <a:rPr lang="en-TH" sz="3000" b="1" dirty="0">
                <a:solidFill>
                  <a:schemeClr val="accent3"/>
                </a:solidFill>
                <a:effectLst/>
              </a:rPr>
              <a:t>adenoma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115C2-61FB-C54C-9BEC-D51B8FB7DFC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robbins basic pathology 8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FFDD41-C98D-694F-9E15-CD57BF93B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3" y="1848551"/>
            <a:ext cx="4412225" cy="4447243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D18D6AA-3610-EA44-8C9C-FA2FCF593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38" y="1848551"/>
            <a:ext cx="5493773" cy="444724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A91F2C"/>
                </a:solidFill>
                <a:effectLst/>
              </a:rPr>
              <a:t>characteristics features</a:t>
            </a:r>
          </a:p>
          <a:p>
            <a:r>
              <a:rPr lang="en-US" sz="2400" b="1" dirty="0">
                <a:solidFill>
                  <a:schemeClr val="bg1"/>
                </a:solidFill>
                <a:effectLst/>
              </a:rPr>
              <a:t>aldosterone-producing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effectLst/>
              </a:rPr>
              <a:t>presence of eosinophilic, laminated cytoplasmic inclusion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effectLst/>
              </a:rPr>
              <a:t>known as</a:t>
            </a:r>
            <a:r>
              <a:rPr lang="en-US" sz="2200" b="1" dirty="0">
                <a:solidFill>
                  <a:srgbClr val="0070C0"/>
                </a:solidFill>
                <a:effectLst/>
              </a:rPr>
              <a:t> spironolactone bodies</a:t>
            </a:r>
          </a:p>
          <a:p>
            <a:r>
              <a:rPr lang="en-US" sz="2400" b="1" dirty="0">
                <a:solidFill>
                  <a:schemeClr val="bg1"/>
                </a:solidFill>
                <a:effectLst/>
              </a:rPr>
              <a:t>cortisol-producing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effectLst/>
              </a:rPr>
              <a:t>gross morphology same as non-functioning</a:t>
            </a:r>
          </a:p>
          <a:p>
            <a:pPr lvl="1"/>
            <a:r>
              <a:rPr lang="en-US" sz="2200" dirty="0">
                <a:solidFill>
                  <a:schemeClr val="bg1"/>
                </a:solidFill>
                <a:effectLst/>
              </a:rPr>
              <a:t>cells same as those found in zona fasciculata</a:t>
            </a:r>
          </a:p>
        </p:txBody>
      </p:sp>
    </p:spTree>
    <p:extLst>
      <p:ext uri="{BB962C8B-B14F-4D97-AF65-F5344CB8AC3E}">
        <p14:creationId xmlns:p14="http://schemas.microsoft.com/office/powerpoint/2010/main" val="29845867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rgbClr val="00B0F0"/>
                </a:solidFill>
              </a:rPr>
              <a:t>pheochromocytoma</a:t>
            </a:r>
            <a:endParaRPr lang="en-TH" sz="30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197461"/>
          </a:xfrm>
        </p:spPr>
        <p:txBody>
          <a:bodyPr anchor="t">
            <a:normAutofit/>
          </a:bodyPr>
          <a:lstStyle/>
          <a:p>
            <a:r>
              <a:rPr lang="en-US" sz="2800" dirty="0"/>
              <a:t>cause of secondary hypertension </a:t>
            </a:r>
            <a:r>
              <a:rPr lang="en-US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stands for 5%</a:t>
            </a:r>
          </a:p>
          <a:p>
            <a:r>
              <a:rPr lang="en-US" sz="2800" dirty="0"/>
              <a:t>catecholamines-producing tumor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clinical presentation</a:t>
            </a:r>
          </a:p>
          <a:p>
            <a:pPr lvl="1"/>
            <a:r>
              <a:rPr lang="en-US" sz="2600" dirty="0"/>
              <a:t>resistant hypertension, target organ damage or paroxysm</a:t>
            </a:r>
          </a:p>
          <a:p>
            <a:pPr lvl="1"/>
            <a:r>
              <a:rPr lang="en-US" sz="2600" dirty="0"/>
              <a:t>some are silence and incidentally discovered</a:t>
            </a:r>
          </a:p>
          <a:p>
            <a:r>
              <a:rPr lang="en-TH" sz="2600" b="1" dirty="0">
                <a:solidFill>
                  <a:srgbClr val="FFFF00"/>
                </a:solidFill>
              </a:rPr>
              <a:t>biochemical evaluation</a:t>
            </a:r>
            <a:r>
              <a:rPr lang="en-TH" sz="2600" b="1" dirty="0"/>
              <a:t>: </a:t>
            </a:r>
            <a:r>
              <a:rPr lang="en-TH" sz="2600" dirty="0"/>
              <a:t>urine or plasma metanephrines</a:t>
            </a:r>
          </a:p>
        </p:txBody>
      </p:sp>
    </p:spTree>
    <p:extLst>
      <p:ext uri="{BB962C8B-B14F-4D97-AF65-F5344CB8AC3E}">
        <p14:creationId xmlns:p14="http://schemas.microsoft.com/office/powerpoint/2010/main" val="16545854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000" b="1" dirty="0">
                <a:solidFill>
                  <a:srgbClr val="00B0F0"/>
                </a:solidFill>
              </a:rPr>
              <a:t>pheochromocytoma: </a:t>
            </a:r>
            <a:r>
              <a:rPr lang="en-TH" sz="3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ct imaging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374445"/>
          </a:xfrm>
        </p:spPr>
        <p:txBody>
          <a:bodyPr anchor="t">
            <a:normAutofit/>
          </a:bodyPr>
          <a:lstStyle/>
          <a:p>
            <a:r>
              <a:rPr lang="en-US" sz="2800" dirty="0"/>
              <a:t>size usually larger than 3 cm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increase vascularity of mass</a:t>
            </a:r>
          </a:p>
          <a:p>
            <a:pPr lvl="1"/>
            <a:r>
              <a:rPr lang="en-US" sz="2600" dirty="0"/>
              <a:t>hounsfield &gt;10 unit in non-contrast phase</a:t>
            </a:r>
          </a:p>
          <a:p>
            <a:pPr lvl="1"/>
            <a:r>
              <a:rPr lang="en-US" sz="2600" dirty="0"/>
              <a:t>decrease contrast washout rate &lt;50%</a:t>
            </a:r>
          </a:p>
          <a:p>
            <a:pPr lvl="0">
              <a:buClr>
                <a:srgbClr val="A9E023"/>
              </a:buClr>
            </a:pPr>
            <a:r>
              <a:rPr lang="en-US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oval shape, clear margin with heterogenous enhancement</a:t>
            </a:r>
          </a:p>
        </p:txBody>
      </p:sp>
    </p:spTree>
    <p:extLst>
      <p:ext uri="{BB962C8B-B14F-4D97-AF65-F5344CB8AC3E}">
        <p14:creationId xmlns:p14="http://schemas.microsoft.com/office/powerpoint/2010/main" val="15235196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3">
                    <a:lumMod val="75000"/>
                  </a:schemeClr>
                </a:solidFill>
                <a:effectLst/>
              </a:rPr>
              <a:t>pathology: </a:t>
            </a:r>
            <a:r>
              <a:rPr lang="en-TH" sz="3000" b="1" dirty="0">
                <a:solidFill>
                  <a:schemeClr val="accent3"/>
                </a:solidFill>
                <a:effectLst/>
              </a:rPr>
              <a:t>pheochromocytoma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115C2-61FB-C54C-9BEC-D51B8FB7DFC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robbins basic pathology 8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1186BD-8469-6841-9EC8-EC9C2CAE4833}"/>
              </a:ext>
            </a:extLst>
          </p:cNvPr>
          <p:cNvGrpSpPr/>
          <p:nvPr/>
        </p:nvGrpSpPr>
        <p:grpSpPr>
          <a:xfrm>
            <a:off x="1913365" y="1865486"/>
            <a:ext cx="8365271" cy="4584971"/>
            <a:chOff x="2188549" y="1865486"/>
            <a:chExt cx="8365271" cy="458497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26D090B-A53E-C449-934B-A22A6FF03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8549" y="1865486"/>
              <a:ext cx="3978822" cy="458497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D5FFFBB-350B-E94E-B412-DF205F738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77087" y="1966525"/>
              <a:ext cx="4076733" cy="43828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5445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000" b="1" dirty="0">
                <a:solidFill>
                  <a:srgbClr val="00B0F0"/>
                </a:solidFill>
              </a:rPr>
              <a:t>pheochromocytoma: </a:t>
            </a:r>
            <a:r>
              <a:rPr lang="en-TH" sz="3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specific management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374445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preoperative management</a:t>
            </a:r>
          </a:p>
          <a:p>
            <a:pPr lvl="1"/>
            <a:r>
              <a:rPr lang="en-US" sz="2600" dirty="0"/>
              <a:t>control bp with alpha-blockage agents</a:t>
            </a:r>
          </a:p>
          <a:p>
            <a:pPr lvl="1"/>
            <a:r>
              <a:rPr lang="en-US" sz="2600" dirty="0"/>
              <a:t>adequate hydration and prevent orthostatic hypotension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intraoperative management </a:t>
            </a:r>
          </a:p>
          <a:p>
            <a:pPr lvl="1"/>
            <a:r>
              <a:rPr lang="en-US" sz="2600" dirty="0"/>
              <a:t>intensive bp monitoring</a:t>
            </a:r>
          </a:p>
          <a:p>
            <a:r>
              <a:rPr lang="en-US" sz="2800" b="1" dirty="0">
                <a:solidFill>
                  <a:srgbClr val="FFFF00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postoperative management</a:t>
            </a:r>
          </a:p>
          <a:p>
            <a:pPr lvl="1"/>
            <a:r>
              <a:rPr lang="en-US" sz="26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monitor bp and plasma glucose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1DFB8E-5FFD-F34A-8006-C959B198236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Lenders, et al.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j clin endocrinol metab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2014, 99(6):1915-42</a:t>
            </a:r>
          </a:p>
        </p:txBody>
      </p:sp>
    </p:spTree>
    <p:extLst>
      <p:ext uri="{BB962C8B-B14F-4D97-AF65-F5344CB8AC3E}">
        <p14:creationId xmlns:p14="http://schemas.microsoft.com/office/powerpoint/2010/main" val="14712218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rgbClr val="00B0F0"/>
                </a:solidFill>
              </a:rPr>
              <a:t>adrenocortical carcinoma</a:t>
            </a:r>
            <a:endParaRPr lang="en-TH" sz="3000" b="1" dirty="0">
              <a:solidFill>
                <a:srgbClr val="00B0F0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197461"/>
          </a:xfrm>
        </p:spPr>
        <p:txBody>
          <a:bodyPr anchor="t">
            <a:normAutofit/>
          </a:bodyPr>
          <a:lstStyle/>
          <a:p>
            <a:r>
              <a:rPr lang="en-US" sz="28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rare malignancy</a:t>
            </a:r>
          </a:p>
          <a:p>
            <a:r>
              <a:rPr lang="en-US" sz="2800" dirty="0">
                <a:solidFill>
                  <a:srgbClr val="D3D8DD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poor prognosis with 5-year survival &lt;40%</a:t>
            </a:r>
            <a:endParaRPr lang="en-US" dirty="0">
              <a:solidFill>
                <a:srgbClr val="D3D8DD"/>
              </a:solidFill>
              <a:effectLst>
                <a:glow rad="38100">
                  <a:prstClr val="black">
                    <a:lumMod val="50000"/>
                    <a:lumOff val="50000"/>
                    <a:alpha val="20000"/>
                  </a:prstClr>
                </a:glow>
                <a:outerShdw blurRad="44450" dist="12700" dir="13860000" algn="tl" rotWithShape="0">
                  <a:srgbClr val="000000">
                    <a:alpha val="20000"/>
                  </a:srgbClr>
                </a:outerShdw>
              </a:effectLst>
            </a:endParaRPr>
          </a:p>
          <a:p>
            <a:r>
              <a:rPr lang="en-US" sz="2800" b="1" dirty="0">
                <a:solidFill>
                  <a:srgbClr val="FFFF00"/>
                </a:solidFill>
              </a:rPr>
              <a:t>clinical presentation</a:t>
            </a:r>
          </a:p>
          <a:p>
            <a:pPr lvl="1"/>
            <a:r>
              <a:rPr lang="en-US" sz="2600" dirty="0"/>
              <a:t>40-60%	steroid hormone excess</a:t>
            </a:r>
          </a:p>
          <a:p>
            <a:pPr lvl="1"/>
            <a:r>
              <a:rPr lang="en-US" sz="2600" dirty="0"/>
              <a:t>30%			abdominal mass or mass effect</a:t>
            </a:r>
          </a:p>
          <a:p>
            <a:pPr lvl="1"/>
            <a:r>
              <a:rPr lang="en-US" sz="2600" dirty="0"/>
              <a:t>15%			incidental detection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52ABA75-5262-4F44-8DF7-6325C515B849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r libé.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front cell dev biol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 2015, 3(45):1-8</a:t>
            </a:r>
          </a:p>
        </p:txBody>
      </p:sp>
    </p:spTree>
    <p:extLst>
      <p:ext uri="{BB962C8B-B14F-4D97-AF65-F5344CB8AC3E}">
        <p14:creationId xmlns:p14="http://schemas.microsoft.com/office/powerpoint/2010/main" val="628408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000" b="1" dirty="0">
                <a:solidFill>
                  <a:srgbClr val="00B0F0"/>
                </a:solidFill>
              </a:rPr>
              <a:t>adrenocortical carcinoma: </a:t>
            </a:r>
            <a:r>
              <a:rPr lang="en-TH" sz="3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ct imaging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E452202-8C24-1F4E-97C7-C46E96B44B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4374445"/>
          </a:xfrm>
        </p:spPr>
        <p:txBody>
          <a:bodyPr anchor="t">
            <a:normAutofit/>
          </a:bodyPr>
          <a:lstStyle/>
          <a:p>
            <a:r>
              <a:rPr lang="en-US" sz="2800" dirty="0"/>
              <a:t>size usually larger than 4 cm</a:t>
            </a:r>
          </a:p>
          <a:p>
            <a:pPr lvl="0">
              <a:buClr>
                <a:srgbClr val="A9E023"/>
              </a:buClr>
            </a:pPr>
            <a:r>
              <a:rPr lang="en-US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irregular shape with unclear margin</a:t>
            </a:r>
          </a:p>
          <a:p>
            <a:pPr lvl="0">
              <a:buClr>
                <a:srgbClr val="A9E023"/>
              </a:buClr>
            </a:pPr>
            <a:r>
              <a:rPr lang="en-US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heterogenous texture with mixed density</a:t>
            </a:r>
          </a:p>
          <a:p>
            <a:pPr lvl="0">
              <a:buClr>
                <a:srgbClr val="A9E023"/>
              </a:buClr>
            </a:pPr>
            <a:r>
              <a:rPr lang="en-US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increase vascularity of mass</a:t>
            </a:r>
          </a:p>
          <a:p>
            <a:pPr lvl="0">
              <a:buClr>
                <a:srgbClr val="A9E023"/>
              </a:buClr>
            </a:pPr>
            <a:r>
              <a:rPr lang="en-US" sz="2800" dirty="0"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necrosis, hemorrhage and calcifications are common</a:t>
            </a:r>
          </a:p>
        </p:txBody>
      </p:sp>
    </p:spTree>
    <p:extLst>
      <p:ext uri="{BB962C8B-B14F-4D97-AF65-F5344CB8AC3E}">
        <p14:creationId xmlns:p14="http://schemas.microsoft.com/office/powerpoint/2010/main" val="1571837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Physiology: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hormonal productions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4D954EB-0E44-6448-816E-7ECB3C00D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2"/>
            <a:ext cx="9905998" cy="3902501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adrenal cortex: </a:t>
            </a:r>
            <a:r>
              <a:rPr lang="en-US" sz="2600" dirty="0"/>
              <a:t>outer part – 80% of gland, yellow surface</a:t>
            </a:r>
            <a:endParaRPr lang="en-US" sz="2600" b="1" dirty="0"/>
          </a:p>
          <a:p>
            <a:pPr lvl="1"/>
            <a:r>
              <a:rPr lang="en-TH" sz="2600" dirty="0"/>
              <a:t>zona glumerulosa		produce mineralocorticoids</a:t>
            </a:r>
          </a:p>
          <a:p>
            <a:pPr lvl="1"/>
            <a:r>
              <a:rPr lang="en-TH" sz="2600" dirty="0"/>
              <a:t>zona fasciculata		produce glucocorticoids</a:t>
            </a:r>
          </a:p>
          <a:p>
            <a:pPr lvl="1"/>
            <a:r>
              <a:rPr lang="en-TH" sz="2600" dirty="0"/>
              <a:t>zona reticularis			produce androgens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00"/>
                </a:solidFill>
              </a:rPr>
              <a:t>adrenal medulla: </a:t>
            </a:r>
            <a:r>
              <a:rPr lang="en-US" sz="2600" dirty="0"/>
              <a:t>inner part – 20% of gland, brown surface</a:t>
            </a:r>
            <a:endParaRPr lang="en-US" sz="2600" b="1" dirty="0"/>
          </a:p>
          <a:p>
            <a:pPr lvl="1"/>
            <a:r>
              <a:rPr lang="en-TH" sz="2600" dirty="0"/>
              <a:t>produce cathecolamines</a:t>
            </a:r>
          </a:p>
        </p:txBody>
      </p:sp>
    </p:spTree>
    <p:extLst>
      <p:ext uri="{BB962C8B-B14F-4D97-AF65-F5344CB8AC3E}">
        <p14:creationId xmlns:p14="http://schemas.microsoft.com/office/powerpoint/2010/main" val="6417792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3">
                    <a:lumMod val="75000"/>
                  </a:schemeClr>
                </a:solidFill>
                <a:effectLst/>
              </a:rPr>
              <a:t>pathology: </a:t>
            </a:r>
            <a:r>
              <a:rPr lang="en-TH" sz="3000" b="1" dirty="0">
                <a:solidFill>
                  <a:schemeClr val="accent3"/>
                </a:solidFill>
                <a:effectLst/>
              </a:rPr>
              <a:t>adrenocortical carcinoma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bg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3C115C2-61FB-C54C-9BEC-D51B8FB7DFC1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A9E023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robbins basic pathology 8</a:t>
            </a:r>
            <a:r>
              <a:rPr kumimoji="0" lang="en-US" sz="1200" b="0" i="0" u="none" strike="noStrike" kern="1200" cap="small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</a:t>
            </a:r>
            <a:r>
              <a:rPr kumimoji="0" lang="en-US" sz="1200" b="0" i="0" u="none" strike="noStrike" kern="1200" cap="sm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edition </a:t>
            </a:r>
            <a:endParaRPr kumimoji="0" lang="en-TH" sz="1200" b="0" i="0" u="none" strike="noStrike" kern="1200" cap="small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29EBFA-A3E1-CD4D-82AA-0067F3D2E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09" y="2090056"/>
            <a:ext cx="9304182" cy="396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2119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000" b="1" dirty="0">
                <a:solidFill>
                  <a:srgbClr val="00B0F0"/>
                </a:solidFill>
              </a:rPr>
              <a:t>adrenocortical carcinoma: </a:t>
            </a:r>
            <a:r>
              <a:rPr lang="en-TH" sz="30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ihc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BE04CC-8810-3747-B004-B043D853137D}"/>
              </a:ext>
            </a:extLst>
          </p:cNvPr>
          <p:cNvSpPr txBox="1">
            <a:spLocks/>
          </p:cNvSpPr>
          <p:nvPr/>
        </p:nvSpPr>
        <p:spPr>
          <a:xfrm>
            <a:off x="1141412" y="3429000"/>
            <a:ext cx="9905996" cy="589593"/>
          </a:xfrm>
          <a:prstGeom prst="rect">
            <a:avLst/>
          </a:prstGeom>
          <a:solidFill>
            <a:schemeClr val="accent2">
              <a:lumMod val="60000"/>
              <a:lumOff val="40000"/>
              <a:alpha val="50196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b="1" dirty="0"/>
              <a:t>positive markers for acc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C93A613-0087-FA48-8BDD-E06BFC81237D}"/>
              </a:ext>
            </a:extLst>
          </p:cNvPr>
          <p:cNvSpPr txBox="1">
            <a:spLocks/>
          </p:cNvSpPr>
          <p:nvPr/>
        </p:nvSpPr>
        <p:spPr>
          <a:xfrm>
            <a:off x="1141412" y="4275923"/>
            <a:ext cx="4757942" cy="1969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vimentin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(80-100%)</a:t>
            </a:r>
            <a:endParaRPr lang="en-US" dirty="0"/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cytokeratin </a:t>
            </a:r>
            <a:r>
              <a:rPr lang="en-US" sz="1800" cap="none" dirty="0">
                <a:solidFill>
                  <a:prstClr val="white">
                    <a:lumMod val="75000"/>
                  </a:prstClr>
                </a:solidFill>
                <a:effectLst/>
              </a:rPr>
              <a:t>(40-50%)</a:t>
            </a:r>
            <a:endParaRPr lang="en-US" sz="2600" dirty="0">
              <a:solidFill>
                <a:srgbClr val="D3D8DD"/>
              </a:solidFill>
            </a:endParaRP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neurofilament proteins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</a:rPr>
              <a:t>(50%)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F7AF974-CBBD-F841-AC93-80561CC0E378}"/>
              </a:ext>
            </a:extLst>
          </p:cNvPr>
          <p:cNvSpPr txBox="1">
            <a:spLocks/>
          </p:cNvSpPr>
          <p:nvPr/>
        </p:nvSpPr>
        <p:spPr>
          <a:xfrm>
            <a:off x="6289469" y="4275923"/>
            <a:ext cx="4757942" cy="17346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600" dirty="0"/>
              <a:t>melan-a (a103)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calretinin</a:t>
            </a:r>
          </a:p>
          <a:p>
            <a:pPr>
              <a:spcAft>
                <a:spcPts val="0"/>
              </a:spcAft>
            </a:pPr>
            <a:r>
              <a:rPr lang="en-US" sz="2600" dirty="0">
                <a:solidFill>
                  <a:srgbClr val="D3D8DD"/>
                </a:solidFill>
              </a:rPr>
              <a:t>alpha-inhibin</a:t>
            </a:r>
            <a:endParaRPr lang="en-US" sz="1900" dirty="0">
              <a:solidFill>
                <a:srgbClr val="D3D8DD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4455BA-9A9D-B44F-BD7B-1E361638D62A}"/>
              </a:ext>
            </a:extLst>
          </p:cNvPr>
          <p:cNvSpPr/>
          <p:nvPr/>
        </p:nvSpPr>
        <p:spPr>
          <a:xfrm>
            <a:off x="1141411" y="2211837"/>
            <a:ext cx="990599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cap="small" dirty="0">
                <a:solidFill>
                  <a:srgbClr val="FFFD78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differential diagnosis: </a:t>
            </a:r>
            <a:r>
              <a:rPr lang="en-US" sz="2400" cap="small" dirty="0"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</a:rPr>
              <a:t>metastatic adenocarcinoma, rcc, hcc, pheochromocytoma, liposarcoma, malignant melanoma</a:t>
            </a:r>
            <a:endParaRPr lang="en-TH" sz="240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C2C3ADC-CB2F-3C42-97E3-88A455127E9D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ronald ad.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acta histochem cytochem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2003;36(4):293-98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8202191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258529"/>
            <a:ext cx="9905998" cy="1084289"/>
          </a:xfrm>
        </p:spPr>
        <p:txBody>
          <a:bodyPr>
            <a:normAutofit/>
          </a:bodyPr>
          <a:lstStyle/>
          <a:p>
            <a:pPr algn="ctr"/>
            <a:r>
              <a:rPr lang="en-TH" sz="3600" b="1" dirty="0">
                <a:solidFill>
                  <a:srgbClr val="FF7E79"/>
                </a:solidFill>
              </a:rPr>
              <a:t>take home messages</a:t>
            </a:r>
            <a:endParaRPr lang="en-TH" sz="3000" b="1" dirty="0">
              <a:solidFill>
                <a:srgbClr val="FF7E79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2342818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73809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3000" b="1" dirty="0"/>
              <a:t>no need further imaging in benign characteristics</a:t>
            </a:r>
          </a:p>
          <a:p>
            <a:r>
              <a:rPr lang="en-US" sz="3000" b="1" dirty="0"/>
              <a:t>hormonal assessment required for all axis</a:t>
            </a:r>
          </a:p>
          <a:p>
            <a:r>
              <a:rPr lang="en-US" sz="3000" b="1" dirty="0"/>
              <a:t>biopsy: </a:t>
            </a:r>
            <a:r>
              <a:rPr lang="en-US" sz="3000" dirty="0"/>
              <a:t>no role and consider individually</a:t>
            </a:r>
          </a:p>
          <a:p>
            <a:r>
              <a:rPr lang="en-US" sz="3000" b="1" dirty="0"/>
              <a:t>size does matter: </a:t>
            </a:r>
            <a:r>
              <a:rPr lang="en-US" sz="3000" dirty="0"/>
              <a:t>consider surgical management</a:t>
            </a:r>
          </a:p>
        </p:txBody>
      </p:sp>
      <p:pic>
        <p:nvPicPr>
          <p:cNvPr id="6" name="Graphic 5" descr="Marker">
            <a:extLst>
              <a:ext uri="{FF2B5EF4-FFF2-40B4-BE49-F238E27FC236}">
                <a16:creationId xmlns:a16="http://schemas.microsoft.com/office/drawing/2014/main" id="{F695F05F-5EC0-6746-947C-6EDCC46970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1634" y="517289"/>
            <a:ext cx="825555" cy="8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52108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21324-E62D-EC4E-9441-2514A5C84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7929" y="4542502"/>
            <a:ext cx="8676222" cy="1125795"/>
          </a:xfrm>
        </p:spPr>
        <p:txBody>
          <a:bodyPr anchor="ctr">
            <a:normAutofit/>
          </a:bodyPr>
          <a:lstStyle/>
          <a:p>
            <a:pPr algn="r"/>
            <a:r>
              <a:rPr lang="en-US" sz="3200" b="1" dirty="0">
                <a:solidFill>
                  <a:schemeClr val="tx1"/>
                </a:solidFill>
              </a:rPr>
              <a:t>questions and comments</a:t>
            </a:r>
            <a:endParaRPr lang="en-TH" sz="2400" b="1" dirty="0">
              <a:solidFill>
                <a:schemeClr val="tx1"/>
              </a:solidFill>
            </a:endParaRPr>
          </a:p>
        </p:txBody>
      </p:sp>
      <p:pic>
        <p:nvPicPr>
          <p:cNvPr id="7" name="Graphic 6" descr="Chat">
            <a:extLst>
              <a:ext uri="{FF2B5EF4-FFF2-40B4-BE49-F238E27FC236}">
                <a16:creationId xmlns:a16="http://schemas.microsoft.com/office/drawing/2014/main" id="{372FCABF-AA22-C043-AB0D-BCBA9F9B8D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67201" y="4648199"/>
            <a:ext cx="914400" cy="91440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142855A-A4A0-1A42-A16E-F4040D0CF492}"/>
              </a:ext>
            </a:extLst>
          </p:cNvPr>
          <p:cNvSpPr txBox="1">
            <a:spLocks/>
          </p:cNvSpPr>
          <p:nvPr/>
        </p:nvSpPr>
        <p:spPr>
          <a:xfrm>
            <a:off x="0" y="6563032"/>
            <a:ext cx="12192000" cy="294968"/>
          </a:xfrm>
          <a:prstGeom prst="rect">
            <a:avLst/>
          </a:prstGeom>
          <a:solidFill>
            <a:schemeClr val="tx1">
              <a:alpha val="50196"/>
            </a:schemeClr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341389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61E97-A187-D849-9399-CFBC3F3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TH" sz="3600" b="1" dirty="0">
                <a:solidFill>
                  <a:srgbClr val="FFFF00"/>
                </a:solidFill>
              </a:rPr>
              <a:t>definition of incidentaloma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260444-0DBF-D340-9C18-95F7FEA39C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TH" dirty="0"/>
              <a:t>definition | importance of condition</a:t>
            </a:r>
          </a:p>
        </p:txBody>
      </p:sp>
    </p:spTree>
    <p:extLst>
      <p:ext uri="{BB962C8B-B14F-4D97-AF65-F5344CB8AC3E}">
        <p14:creationId xmlns:p14="http://schemas.microsoft.com/office/powerpoint/2010/main" val="3427073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6BE68-32C3-5440-8421-A6C026599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084289"/>
          </a:xfrm>
        </p:spPr>
        <p:txBody>
          <a:bodyPr>
            <a:normAutofit/>
          </a:bodyPr>
          <a:lstStyle/>
          <a:p>
            <a:r>
              <a:rPr lang="en-TH" sz="3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definition: </a:t>
            </a:r>
            <a:r>
              <a:rPr lang="en-TH" sz="30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adrenal incidentaloma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7DE53D-E67F-5D4A-9006-7C109FADFA80}"/>
              </a:ext>
            </a:extLst>
          </p:cNvPr>
          <p:cNvCxnSpPr>
            <a:cxnSpLocks/>
          </p:cNvCxnSpPr>
          <p:nvPr/>
        </p:nvCxnSpPr>
        <p:spPr>
          <a:xfrm>
            <a:off x="1141413" y="1693889"/>
            <a:ext cx="990599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FF02444-8293-C841-97C0-53BF2A4B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88583"/>
            <a:ext cx="9905998" cy="3602618"/>
          </a:xfrm>
        </p:spPr>
        <p:txBody>
          <a:bodyPr anchor="t"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adrenal mass detected incidentally from imaging</a:t>
            </a:r>
          </a:p>
          <a:p>
            <a:pPr lvl="1"/>
            <a:r>
              <a:rPr lang="en-US" sz="2600" b="1" dirty="0">
                <a:solidFill>
                  <a:srgbClr val="FFFD78"/>
                </a:solidFill>
              </a:rPr>
              <a:t>size larger than 1 cm</a:t>
            </a:r>
          </a:p>
          <a:p>
            <a:pPr lvl="1"/>
            <a:r>
              <a:rPr lang="en-US" sz="2600" dirty="0"/>
              <a:t>aims of imaging not related with adrenal evaluation</a:t>
            </a:r>
          </a:p>
          <a:p>
            <a:r>
              <a:rPr lang="en-US" sz="2800" b="1" dirty="0">
                <a:solidFill>
                  <a:srgbClr val="FFFF00"/>
                </a:solidFill>
              </a:rPr>
              <a:t>incidence</a:t>
            </a:r>
          </a:p>
          <a:p>
            <a:pPr lvl="1"/>
            <a:r>
              <a:rPr lang="en-US" sz="2400" dirty="0"/>
              <a:t>4% from radiologic imaging</a:t>
            </a:r>
            <a:endParaRPr lang="th-TH" sz="2400" dirty="0"/>
          </a:p>
          <a:p>
            <a:pPr lvl="1"/>
            <a:r>
              <a:rPr lang="en-TH" sz="2400" dirty="0"/>
              <a:t>incidence higher in elder population</a:t>
            </a:r>
          </a:p>
          <a:p>
            <a:endParaRPr lang="en-TH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C7BF99A-5B4C-EB48-8AD7-C0D160DCA6A4}"/>
              </a:ext>
            </a:extLst>
          </p:cNvPr>
          <p:cNvSpPr txBox="1">
            <a:spLocks/>
          </p:cNvSpPr>
          <p:nvPr/>
        </p:nvSpPr>
        <p:spPr>
          <a:xfrm>
            <a:off x="1141413" y="6450458"/>
            <a:ext cx="9905998" cy="276069"/>
          </a:xfrm>
          <a:prstGeom prst="rect">
            <a:avLst/>
          </a:prstGeom>
        </p:spPr>
        <p:txBody>
          <a:bodyPr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/>
              <a:buNone/>
            </a:pP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william fy. </a:t>
            </a:r>
            <a:r>
              <a:rPr lang="en-US" sz="1200" i="1" dirty="0">
                <a:solidFill>
                  <a:schemeClr val="tx1">
                    <a:lumMod val="75000"/>
                  </a:schemeClr>
                </a:solidFill>
                <a:effectLst/>
              </a:rPr>
              <a:t>n eng j med </a:t>
            </a:r>
            <a:r>
              <a:rPr lang="en-US" sz="1200" dirty="0">
                <a:solidFill>
                  <a:schemeClr val="tx1">
                    <a:lumMod val="75000"/>
                  </a:schemeClr>
                </a:solidFill>
                <a:effectLst/>
              </a:rPr>
              <a:t>2007; 356:601-10</a:t>
            </a:r>
            <a:endParaRPr lang="en-TH" sz="1200" dirty="0">
              <a:solidFill>
                <a:schemeClr val="tx1">
                  <a:lumMod val="7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269602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1180</TotalTime>
  <Words>2386</Words>
  <Application>Microsoft Macintosh PowerPoint</Application>
  <PresentationFormat>Widescreen</PresentationFormat>
  <Paragraphs>430</Paragraphs>
  <Slides>73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8" baseType="lpstr">
      <vt:lpstr>Arial</vt:lpstr>
      <vt:lpstr>Century Gothic</vt:lpstr>
      <vt:lpstr>Cambria Math</vt:lpstr>
      <vt:lpstr>Calibri</vt:lpstr>
      <vt:lpstr>Mesh</vt:lpstr>
      <vt:lpstr>Topic Review Adrenal incidentaloma</vt:lpstr>
      <vt:lpstr>Outlines</vt:lpstr>
      <vt:lpstr>Anatomy and physiology</vt:lpstr>
      <vt:lpstr>Anatomy: surgical anatomy</vt:lpstr>
      <vt:lpstr>PowerPoint Presentation</vt:lpstr>
      <vt:lpstr>Anatomy: relations to nearby organs</vt:lpstr>
      <vt:lpstr>Physiology: hormonal productions</vt:lpstr>
      <vt:lpstr>definition of incidentaloma</vt:lpstr>
      <vt:lpstr>definition: adrenal incidentaloma</vt:lpstr>
      <vt:lpstr>importance of condition</vt:lpstr>
      <vt:lpstr>approach to  adrenal incidentaloma</vt:lpstr>
      <vt:lpstr>clinical presentation</vt:lpstr>
      <vt:lpstr>differential diagnosis</vt:lpstr>
      <vt:lpstr>differential diagnosis</vt:lpstr>
      <vt:lpstr>differential diagnosis</vt:lpstr>
      <vt:lpstr>initial evaluation: history</vt:lpstr>
      <vt:lpstr>initial evaluation: physical examination</vt:lpstr>
      <vt:lpstr>PowerPoint Presentation</vt:lpstr>
      <vt:lpstr>bilateral adrenal mass</vt:lpstr>
      <vt:lpstr>investigations</vt:lpstr>
      <vt:lpstr>- questions needed to be addressed -</vt:lpstr>
      <vt:lpstr>investigation: adrenal imaging</vt:lpstr>
      <vt:lpstr>imaging: ct adrenal protocol</vt:lpstr>
      <vt:lpstr>ct: adrenal washout</vt:lpstr>
      <vt:lpstr>ct: approach to lesions</vt:lpstr>
      <vt:lpstr>PowerPoint Presentation</vt:lpstr>
      <vt:lpstr>PowerPoint Presentation</vt:lpstr>
      <vt:lpstr>PowerPoint Presentation</vt:lpstr>
      <vt:lpstr>PowerPoint Presentation</vt:lpstr>
      <vt:lpstr>imaging: mri</vt:lpstr>
      <vt:lpstr>imaging: pet/ct</vt:lpstr>
      <vt:lpstr>PowerPoint Presentation</vt:lpstr>
      <vt:lpstr>do we still need ct adrenal protocol or mri? </vt:lpstr>
      <vt:lpstr>hormonal work up: does it need?</vt:lpstr>
      <vt:lpstr>hormonal work up: does it need?</vt:lpstr>
      <vt:lpstr>hormonal work up: adrenal cushing</vt:lpstr>
      <vt:lpstr>hormonal work up: aldosteronism</vt:lpstr>
      <vt:lpstr>screening test: pac/pra ratio</vt:lpstr>
      <vt:lpstr>primary aldosteronism: causes</vt:lpstr>
      <vt:lpstr>apa vs iha</vt:lpstr>
      <vt:lpstr>apa vs iha</vt:lpstr>
      <vt:lpstr>adrenal venous sampling</vt:lpstr>
      <vt:lpstr>aldosterone-cortisol co-secreting adenomas</vt:lpstr>
      <vt:lpstr>hormonal work up: pheochromocytomas</vt:lpstr>
      <vt:lpstr>hormonal work up: sex hormones</vt:lpstr>
      <vt:lpstr>tissue biopsy: does it required? </vt:lpstr>
      <vt:lpstr>tissue biopsy: does it required? </vt:lpstr>
      <vt:lpstr>summary further investigation in incidentaloma </vt:lpstr>
      <vt:lpstr>management</vt:lpstr>
      <vt:lpstr>- questions needed to be addressed -</vt:lpstr>
      <vt:lpstr>general indications for adrenalectomy</vt:lpstr>
      <vt:lpstr>size</vt:lpstr>
      <vt:lpstr>follow-up vs surgery: how to select?</vt:lpstr>
      <vt:lpstr>follow-up protocol:</vt:lpstr>
      <vt:lpstr>surgical approach: open vs laparoscopy?</vt:lpstr>
      <vt:lpstr>PowerPoint Presentation</vt:lpstr>
      <vt:lpstr>in-detail for each adrenal diseases</vt:lpstr>
      <vt:lpstr>adrenal adenoma</vt:lpstr>
      <vt:lpstr>cortisol-producing adenoma</vt:lpstr>
      <vt:lpstr>aldosterone-producing adenoma</vt:lpstr>
      <vt:lpstr>adrenal adenoma: ct imaging</vt:lpstr>
      <vt:lpstr>pathology: adenoma</vt:lpstr>
      <vt:lpstr>pathology: adenoma</vt:lpstr>
      <vt:lpstr>pheochromocytoma</vt:lpstr>
      <vt:lpstr>pheochromocytoma: ct imaging</vt:lpstr>
      <vt:lpstr>pathology: pheochromocytoma</vt:lpstr>
      <vt:lpstr>pheochromocytoma: specific management</vt:lpstr>
      <vt:lpstr>adrenocortical carcinoma</vt:lpstr>
      <vt:lpstr>adrenocortical carcinoma: ct imaging</vt:lpstr>
      <vt:lpstr>pathology: adrenocortical carcinoma</vt:lpstr>
      <vt:lpstr>adrenocortical carcinoma: ihc</vt:lpstr>
      <vt:lpstr>take home messages</vt:lpstr>
      <vt:lpstr>questions and comments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Review Adrenal incidentaloma</dc:title>
  <dc:creator>Korakot Suvanges</dc:creator>
  <cp:lastModifiedBy>Korakot Suvanges</cp:lastModifiedBy>
  <cp:revision>106</cp:revision>
  <dcterms:created xsi:type="dcterms:W3CDTF">2020-08-15T07:04:38Z</dcterms:created>
  <dcterms:modified xsi:type="dcterms:W3CDTF">2020-08-25T12:07:53Z</dcterms:modified>
</cp:coreProperties>
</file>