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73" r:id="rId11"/>
    <p:sldId id="274" r:id="rId12"/>
    <p:sldId id="264" r:id="rId13"/>
    <p:sldId id="265" r:id="rId14"/>
    <p:sldId id="269" r:id="rId15"/>
    <p:sldId id="270" r:id="rId16"/>
    <p:sldId id="266" r:id="rId17"/>
    <p:sldId id="267" r:id="rId18"/>
    <p:sldId id="271" r:id="rId19"/>
    <p:sldId id="272" r:id="rId20"/>
  </p:sldIdLst>
  <p:sldSz cx="9144000" cy="6858000" type="screen4x3"/>
  <p:notesSz cx="6735763" cy="98663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37731-CF7D-47B7-BFD9-87E992A63B9C}" v="829" dt="2020-05-26T13:17:38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ang La" userId="f9736d68ff0d221f" providerId="LiveId" clId="{46692B97-04DC-9048-91B8-65957776DA31}"/>
    <pc:docChg chg="modSld">
      <pc:chgData name="Kiang La" userId="f9736d68ff0d221f" providerId="LiveId" clId="{46692B97-04DC-9048-91B8-65957776DA31}" dt="2020-05-27T01:50:49.098" v="1" actId="729"/>
      <pc:docMkLst>
        <pc:docMk/>
      </pc:docMkLst>
      <pc:sldChg chg="mod modShow">
        <pc:chgData name="Kiang La" userId="f9736d68ff0d221f" providerId="LiveId" clId="{46692B97-04DC-9048-91B8-65957776DA31}" dt="2020-05-27T01:50:45.541" v="0" actId="729"/>
        <pc:sldMkLst>
          <pc:docMk/>
          <pc:sldMk cId="274257759" sldId="273"/>
        </pc:sldMkLst>
      </pc:sldChg>
      <pc:sldChg chg="mod modShow">
        <pc:chgData name="Kiang La" userId="f9736d68ff0d221f" providerId="LiveId" clId="{46692B97-04DC-9048-91B8-65957776DA31}" dt="2020-05-27T01:50:49.098" v="1" actId="729"/>
        <pc:sldMkLst>
          <pc:docMk/>
          <pc:sldMk cId="1214784132" sldId="274"/>
        </pc:sldMkLst>
      </pc:sldChg>
    </pc:docChg>
  </pc:docChgLst>
  <pc:docChgLst>
    <pc:chgData name="Kiang La" userId="f9736d68ff0d221f" providerId="Windows Live" clId="Web-{F6437731-CF7D-47B7-BFD9-87E992A63B9C}"/>
    <pc:docChg chg="addSld delSld modSld">
      <pc:chgData name="Kiang La" userId="f9736d68ff0d221f" providerId="Windows Live" clId="Web-{F6437731-CF7D-47B7-BFD9-87E992A63B9C}" dt="2020-05-26T13:17:38.170" v="824"/>
      <pc:docMkLst>
        <pc:docMk/>
      </pc:docMkLst>
      <pc:sldChg chg="modSp">
        <pc:chgData name="Kiang La" userId="f9736d68ff0d221f" providerId="Windows Live" clId="Web-{F6437731-CF7D-47B7-BFD9-87E992A63B9C}" dt="2020-05-26T13:04:28.351" v="801" actId="20577"/>
        <pc:sldMkLst>
          <pc:docMk/>
          <pc:sldMk cId="3727919934" sldId="259"/>
        </pc:sldMkLst>
        <pc:spChg chg="mod">
          <ac:chgData name="Kiang La" userId="f9736d68ff0d221f" providerId="Windows Live" clId="Web-{F6437731-CF7D-47B7-BFD9-87E992A63B9C}" dt="2020-05-26T13:04:28.351" v="801" actId="20577"/>
          <ac:spMkLst>
            <pc:docMk/>
            <pc:sldMk cId="3727919934" sldId="259"/>
            <ac:spMk id="3" creationId="{AE7EA1C2-3F25-435F-A21C-FF2CD0209718}"/>
          </ac:spMkLst>
        </pc:spChg>
      </pc:sldChg>
      <pc:sldChg chg="modSp">
        <pc:chgData name="Kiang La" userId="f9736d68ff0d221f" providerId="Windows Live" clId="Web-{F6437731-CF7D-47B7-BFD9-87E992A63B9C}" dt="2020-05-26T13:05:02.710" v="811" actId="20577"/>
        <pc:sldMkLst>
          <pc:docMk/>
          <pc:sldMk cId="2030569135" sldId="260"/>
        </pc:sldMkLst>
        <pc:spChg chg="mod">
          <ac:chgData name="Kiang La" userId="f9736d68ff0d221f" providerId="Windows Live" clId="Web-{F6437731-CF7D-47B7-BFD9-87E992A63B9C}" dt="2020-05-26T13:05:02.710" v="811" actId="20577"/>
          <ac:spMkLst>
            <pc:docMk/>
            <pc:sldMk cId="2030569135" sldId="260"/>
            <ac:spMk id="3" creationId="{12A8AFD9-47D1-4E83-BA52-F886D5B774F4}"/>
          </ac:spMkLst>
        </pc:spChg>
      </pc:sldChg>
      <pc:sldChg chg="addSp delSp modSp new mod modClrScheme chgLayout">
        <pc:chgData name="Kiang La" userId="f9736d68ff0d221f" providerId="Windows Live" clId="Web-{F6437731-CF7D-47B7-BFD9-87E992A63B9C}" dt="2020-05-26T13:17:38.170" v="824"/>
        <pc:sldMkLst>
          <pc:docMk/>
          <pc:sldMk cId="1433897496" sldId="272"/>
        </pc:sldMkLst>
        <pc:spChg chg="del">
          <ac:chgData name="Kiang La" userId="f9736d68ff0d221f" providerId="Windows Live" clId="Web-{F6437731-CF7D-47B7-BFD9-87E992A63B9C}" dt="2020-05-26T13:13:12.089" v="814"/>
          <ac:spMkLst>
            <pc:docMk/>
            <pc:sldMk cId="1433897496" sldId="272"/>
            <ac:spMk id="2" creationId="{B683DB2E-77B2-43D9-B0EC-C3F6006E1BFE}"/>
          </ac:spMkLst>
        </pc:spChg>
        <pc:spChg chg="del">
          <ac:chgData name="Kiang La" userId="f9736d68ff0d221f" providerId="Windows Live" clId="Web-{F6437731-CF7D-47B7-BFD9-87E992A63B9C}" dt="2020-05-26T13:13:12.089" v="814"/>
          <ac:spMkLst>
            <pc:docMk/>
            <pc:sldMk cId="1433897496" sldId="272"/>
            <ac:spMk id="3" creationId="{62B94A73-EF96-4C81-8B83-2E036B5017FC}"/>
          </ac:spMkLst>
        </pc:spChg>
        <pc:picChg chg="add del mod">
          <ac:chgData name="Kiang La" userId="f9736d68ff0d221f" providerId="Windows Live" clId="Web-{F6437731-CF7D-47B7-BFD9-87E992A63B9C}" dt="2020-05-26T13:17:38.170" v="824"/>
          <ac:picMkLst>
            <pc:docMk/>
            <pc:sldMk cId="1433897496" sldId="272"/>
            <ac:picMk id="4" creationId="{A7BC0A74-51B9-4731-8023-EBAF87D41304}"/>
          </ac:picMkLst>
        </pc:picChg>
      </pc:sldChg>
      <pc:sldChg chg="modSp add replId">
        <pc:chgData name="Kiang La" userId="f9736d68ff0d221f" providerId="Windows Live" clId="Web-{F6437731-CF7D-47B7-BFD9-87E992A63B9C}" dt="2020-05-26T12:46:29.639" v="422" actId="20577"/>
        <pc:sldMkLst>
          <pc:docMk/>
          <pc:sldMk cId="274257759" sldId="273"/>
        </pc:sldMkLst>
        <pc:spChg chg="mod">
          <ac:chgData name="Kiang La" userId="f9736d68ff0d221f" providerId="Windows Live" clId="Web-{F6437731-CF7D-47B7-BFD9-87E992A63B9C}" dt="2020-05-26T12:46:29.639" v="422" actId="20577"/>
          <ac:spMkLst>
            <pc:docMk/>
            <pc:sldMk cId="274257759" sldId="273"/>
            <ac:spMk id="3" creationId="{34A039E1-8459-46C4-8219-19EF49201586}"/>
          </ac:spMkLst>
        </pc:spChg>
      </pc:sldChg>
      <pc:sldChg chg="modSp add replId">
        <pc:chgData name="Kiang La" userId="f9736d68ff0d221f" providerId="Windows Live" clId="Web-{F6437731-CF7D-47B7-BFD9-87E992A63B9C}" dt="2020-05-26T12:50:49.797" v="759" actId="20577"/>
        <pc:sldMkLst>
          <pc:docMk/>
          <pc:sldMk cId="1214784132" sldId="274"/>
        </pc:sldMkLst>
        <pc:spChg chg="mod">
          <ac:chgData name="Kiang La" userId="f9736d68ff0d221f" providerId="Windows Live" clId="Web-{F6437731-CF7D-47B7-BFD9-87E992A63B9C}" dt="2020-05-26T12:50:49.797" v="759" actId="20577"/>
          <ac:spMkLst>
            <pc:docMk/>
            <pc:sldMk cId="1214784132" sldId="274"/>
            <ac:spMk id="3" creationId="{34A039E1-8459-46C4-8219-19EF49201586}"/>
          </ac:spMkLst>
        </pc:spChg>
      </pc:sldChg>
      <pc:sldChg chg="add del">
        <pc:chgData name="Kiang La" userId="f9736d68ff0d221f" providerId="Windows Live" clId="Web-{F6437731-CF7D-47B7-BFD9-87E992A63B9C}" dt="2020-05-26T12:37:21.791" v="16"/>
        <pc:sldMkLst>
          <pc:docMk/>
          <pc:sldMk cId="2009205518" sldId="274"/>
        </pc:sldMkLst>
      </pc:sldChg>
    </pc:docChg>
  </pc:docChgLst>
  <pc:docChgLst>
    <pc:chgData name="Kiang La" userId="f9736d68ff0d221f" providerId="LiveId" clId="{EED88E9B-2320-4F6E-B395-E6692C45E0B0}"/>
    <pc:docChg chg="modSld">
      <pc:chgData name="Kiang La" userId="f9736d68ff0d221f" providerId="LiveId" clId="{EED88E9B-2320-4F6E-B395-E6692C45E0B0}" dt="2020-05-25T19:23:16.524" v="11" actId="1440"/>
      <pc:docMkLst>
        <pc:docMk/>
      </pc:docMkLst>
      <pc:sldChg chg="modSp mod">
        <pc:chgData name="Kiang La" userId="f9736d68ff0d221f" providerId="LiveId" clId="{EED88E9B-2320-4F6E-B395-E6692C45E0B0}" dt="2020-05-25T19:19:51.055" v="0" actId="20577"/>
        <pc:sldMkLst>
          <pc:docMk/>
          <pc:sldMk cId="1582022283" sldId="256"/>
        </pc:sldMkLst>
        <pc:spChg chg="mod">
          <ac:chgData name="Kiang La" userId="f9736d68ff0d221f" providerId="LiveId" clId="{EED88E9B-2320-4F6E-B395-E6692C45E0B0}" dt="2020-05-25T19:19:51.055" v="0" actId="20577"/>
          <ac:spMkLst>
            <pc:docMk/>
            <pc:sldMk cId="1582022283" sldId="256"/>
            <ac:spMk id="3" creationId="{00000000-0000-0000-0000-000000000000}"/>
          </ac:spMkLst>
        </pc:spChg>
      </pc:sldChg>
      <pc:sldChg chg="addSp modSp mod">
        <pc:chgData name="Kiang La" userId="f9736d68ff0d221f" providerId="LiveId" clId="{EED88E9B-2320-4F6E-B395-E6692C45E0B0}" dt="2020-05-25T19:23:16.524" v="11" actId="1440"/>
        <pc:sldMkLst>
          <pc:docMk/>
          <pc:sldMk cId="2331084272" sldId="264"/>
        </pc:sldMkLst>
        <pc:picChg chg="add mod modCrop">
          <ac:chgData name="Kiang La" userId="f9736d68ff0d221f" providerId="LiveId" clId="{EED88E9B-2320-4F6E-B395-E6692C45E0B0}" dt="2020-05-25T19:23:16.524" v="11" actId="1440"/>
          <ac:picMkLst>
            <pc:docMk/>
            <pc:sldMk cId="2331084272" sldId="264"/>
            <ac:picMk id="4" creationId="{F90C3EDE-19E3-4F10-BEC0-3EAECDDEDC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th-TH"/>
              <a:t>คลิกเพื่อแก้ไขสไตล์ชื่อเรื่องรองต้นแบบ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Rectangle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th-TH"/>
              <a:t>คลิกเพื่อแก้ไขสไตล์ชื่อเรื่องต้นแบบ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คลิกเพื่อแก้ไขสไตล์ของข้อความต้นแบบ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27/5/63</a:t>
            </a:r>
          </a:p>
        </p:txBody>
      </p:sp>
    </p:spTree>
    <p:extLst>
      <p:ext uri="{BB962C8B-B14F-4D97-AF65-F5344CB8AC3E}">
        <p14:creationId xmlns:p14="http://schemas.microsoft.com/office/powerpoint/2010/main" val="15820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CBAC3E0-5D39-491C-942D-93751142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4A039E1-8459-46C4-8219-19EF4920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rtlCol="0" anchor="t"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Cholecystectomy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Bile duct transection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Encircle neck of pancreas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Rt. Gastric artery and GDA ligation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Divided of proximal jejunum, duodenum, and neck of pancreas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Dissection of uncinate process, head of pancreas from SMV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Accidentally transected of common hepatic artery</a:t>
            </a:r>
          </a:p>
          <a:p>
            <a:pPr marL="457200" indent="-4572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5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CBAC3E0-5D39-491C-942D-93751142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4A039E1-8459-46C4-8219-19EF4920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Harvesting GSV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cs typeface="Calibri"/>
              </a:rPr>
              <a:t>Embolectomy proximal and distal stump of the transected artery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>
                <a:cs typeface="Calibri"/>
              </a:rPr>
              <a:t>Pancreatico</a:t>
            </a:r>
            <a:r>
              <a:rPr lang="en-US" dirty="0">
                <a:cs typeface="Calibri"/>
              </a:rPr>
              <a:t>-jejunostomy anastomosis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>
                <a:cs typeface="Calibri"/>
              </a:rPr>
              <a:t>Hepatico</a:t>
            </a:r>
            <a:r>
              <a:rPr lang="en-US" dirty="0">
                <a:cs typeface="Calibri"/>
              </a:rPr>
              <a:t>-jejunostomy anastomosis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>
                <a:cs typeface="Calibri"/>
              </a:rPr>
              <a:t>Duodeno</a:t>
            </a:r>
            <a:r>
              <a:rPr lang="en-US" dirty="0">
                <a:cs typeface="Calibri"/>
              </a:rPr>
              <a:t>-jejunostomy anastomosis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>
                <a:cs typeface="Calibri"/>
              </a:rPr>
              <a:t>Rt.JPD</a:t>
            </a:r>
            <a:r>
              <a:rPr lang="en-US" dirty="0">
                <a:cs typeface="Calibri"/>
              </a:rPr>
              <a:t> was placed </a:t>
            </a:r>
            <a:r>
              <a:rPr lang="en-US" dirty="0" err="1">
                <a:cs typeface="Calibri"/>
              </a:rPr>
              <a:t>postorior</a:t>
            </a:r>
            <a:r>
              <a:rPr lang="en-US" dirty="0">
                <a:cs typeface="Calibri"/>
              </a:rPr>
              <a:t> to HJ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>
                <a:cs typeface="Calibri"/>
              </a:rPr>
              <a:t>Lt.JPD</a:t>
            </a:r>
            <a:r>
              <a:rPr lang="en-US" dirty="0">
                <a:cs typeface="Calibri"/>
              </a:rPr>
              <a:t> was placed anterior to PJ</a:t>
            </a:r>
          </a:p>
          <a:p>
            <a:pPr marL="457200" indent="-4572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78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387C026-75BF-4EF0-AECF-290D63A3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B00209C-51B2-4E78-9412-321B9479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Repair common hepatic artery with interposition saphenous vein graft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90C3EDE-19E3-4F10-BEC0-3EAECDDED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9" r="695" b="5294"/>
          <a:stretch/>
        </p:blipFill>
        <p:spPr>
          <a:xfrm>
            <a:off x="3068664" y="2851688"/>
            <a:ext cx="3229579" cy="3603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08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599EDF2-3E84-428E-97A8-64D6AC84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operation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xmlns="" id="{4E915209-8162-4856-80BA-9954CB8A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84104"/>
              </p:ext>
            </p:extLst>
          </p:nvPr>
        </p:nvGraphicFramePr>
        <p:xfrm>
          <a:off x="600559" y="1542267"/>
          <a:ext cx="7864997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481">
                  <a:extLst>
                    <a:ext uri="{9D8B030D-6E8A-4147-A177-3AD203B41FA5}">
                      <a16:colId xmlns:a16="http://schemas.microsoft.com/office/drawing/2014/main" xmlns="" val="1809523537"/>
                    </a:ext>
                  </a:extLst>
                </a:gridCol>
                <a:gridCol w="2874380">
                  <a:extLst>
                    <a:ext uri="{9D8B030D-6E8A-4147-A177-3AD203B41FA5}">
                      <a16:colId xmlns:a16="http://schemas.microsoft.com/office/drawing/2014/main" xmlns="" val="3689269523"/>
                    </a:ext>
                  </a:extLst>
                </a:gridCol>
                <a:gridCol w="2446116">
                  <a:extLst>
                    <a:ext uri="{9D8B030D-6E8A-4147-A177-3AD203B41FA5}">
                      <a16:colId xmlns:a16="http://schemas.microsoft.com/office/drawing/2014/main" xmlns="" val="3595637845"/>
                    </a:ext>
                  </a:extLst>
                </a:gridCol>
                <a:gridCol w="582593">
                  <a:extLst>
                    <a:ext uri="{9D8B030D-6E8A-4147-A177-3AD203B41FA5}">
                      <a16:colId xmlns:a16="http://schemas.microsoft.com/office/drawing/2014/main" xmlns="" val="873834457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xmlns="" val="1603082511"/>
                    </a:ext>
                  </a:extLst>
                </a:gridCol>
                <a:gridCol w="746992">
                  <a:extLst>
                    <a:ext uri="{9D8B030D-6E8A-4147-A177-3AD203B41FA5}">
                      <a16:colId xmlns:a16="http://schemas.microsoft.com/office/drawing/2014/main" xmlns="" val="23508495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532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Urine 175 ml/day,</a:t>
                      </a:r>
                      <a:r>
                        <a:rPr lang="th-TH" dirty="0"/>
                        <a:t> </a:t>
                      </a:r>
                      <a:r>
                        <a:rPr lang="en-US" dirty="0"/>
                        <a:t>BT 39.4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08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Lab: WBC 20040 / INR 2.99 / Cr.2.11 / AST8432 / ALT1478 / ALP2264</a:t>
                      </a:r>
                    </a:p>
                    <a:p>
                      <a:pPr algn="l"/>
                      <a:r>
                        <a:rPr lang="en-US" dirty="0"/>
                        <a:t>INR 2.99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Albumin + Lasix </a:t>
                      </a:r>
                      <a:br>
                        <a:rPr lang="en-US" dirty="0"/>
                      </a:br>
                      <a:r>
                        <a:rPr lang="en-US" dirty="0"/>
                        <a:t>IV Fluid </a:t>
                      </a:r>
                    </a:p>
                    <a:p>
                      <a:pPr algn="l"/>
                      <a:r>
                        <a:rPr lang="en-US" dirty="0"/>
                        <a:t>ATB: </a:t>
                      </a:r>
                      <a:r>
                        <a:rPr lang="en-US" dirty="0" err="1"/>
                        <a:t>Tazocin</a:t>
                      </a:r>
                      <a:r>
                        <a:rPr lang="en-US" dirty="0"/>
                        <a:t> </a:t>
                      </a:r>
                    </a:p>
                    <a:p>
                      <a:pPr algn="l"/>
                      <a:r>
                        <a:rPr lang="en-US" dirty="0" err="1"/>
                        <a:t>VitK</a:t>
                      </a:r>
                      <a:r>
                        <a:rPr lang="en-US" dirty="0"/>
                        <a:t> + FFP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70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urine 40 ml/day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Consult </a:t>
                      </a:r>
                      <a:r>
                        <a:rPr lang="en-US" dirty="0" err="1"/>
                        <a:t>Nephro</a:t>
                      </a:r>
                      <a:r>
                        <a:rPr lang="en-US" dirty="0"/>
                        <a:t> &gt; HD </a:t>
                      </a:r>
                      <a:r>
                        <a:rPr lang="en-US" dirty="0" err="1"/>
                        <a:t>emer</a:t>
                      </a:r>
                      <a:endParaRPr lang="en-US" dirty="0"/>
                    </a:p>
                    <a:p>
                      <a:pPr algn="l"/>
                      <a:r>
                        <a:rPr lang="en-US" dirty="0"/>
                        <a:t>ATB: </a:t>
                      </a:r>
                      <a:r>
                        <a:rPr lang="en-US" dirty="0" err="1"/>
                        <a:t>Mero+vanco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198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Rt.JD</a:t>
                      </a:r>
                      <a:r>
                        <a:rPr lang="en-US" dirty="0"/>
                        <a:t> for TB=19.49</a:t>
                      </a:r>
                    </a:p>
                    <a:p>
                      <a:pPr algn="l"/>
                      <a:r>
                        <a:rPr lang="en-US" dirty="0"/>
                        <a:t>Serum TB=20.65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2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BT 38 urine </a:t>
                      </a:r>
                      <a:r>
                        <a:rPr lang="th-TH" dirty="0"/>
                        <a:t>ไม่ออก</a:t>
                      </a:r>
                      <a:endParaRPr lang="en-US" dirty="0"/>
                    </a:p>
                    <a:p>
                      <a:pPr algn="l"/>
                      <a:r>
                        <a:rPr lang="en-US" dirty="0"/>
                        <a:t>AST174 / ALT669 / ALP381</a:t>
                      </a:r>
                    </a:p>
                    <a:p>
                      <a:pPr algn="l"/>
                      <a:r>
                        <a:rPr lang="en-US" dirty="0"/>
                        <a:t>TB17.26 / DB 9.28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เริ่ม </a:t>
                      </a:r>
                      <a:r>
                        <a:rPr lang="en-US" dirty="0"/>
                        <a:t>feed drip 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69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Cr9.35, no 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PSV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70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 dyspnea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Off ET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1386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7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599EDF2-3E84-428E-97A8-64D6AC84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operation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xmlns="" id="{4E915209-8162-4856-80BA-9954CB8A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64066"/>
              </p:ext>
            </p:extLst>
          </p:nvPr>
        </p:nvGraphicFramePr>
        <p:xfrm>
          <a:off x="639501" y="1259423"/>
          <a:ext cx="7864997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916">
                  <a:extLst>
                    <a:ext uri="{9D8B030D-6E8A-4147-A177-3AD203B41FA5}">
                      <a16:colId xmlns:a16="http://schemas.microsoft.com/office/drawing/2014/main" xmlns="" val="1809523537"/>
                    </a:ext>
                  </a:extLst>
                </a:gridCol>
                <a:gridCol w="2781945">
                  <a:extLst>
                    <a:ext uri="{9D8B030D-6E8A-4147-A177-3AD203B41FA5}">
                      <a16:colId xmlns:a16="http://schemas.microsoft.com/office/drawing/2014/main" xmlns="" val="3689269523"/>
                    </a:ext>
                  </a:extLst>
                </a:gridCol>
                <a:gridCol w="2446116">
                  <a:extLst>
                    <a:ext uri="{9D8B030D-6E8A-4147-A177-3AD203B41FA5}">
                      <a16:colId xmlns:a16="http://schemas.microsoft.com/office/drawing/2014/main" xmlns="" val="3595637845"/>
                    </a:ext>
                  </a:extLst>
                </a:gridCol>
                <a:gridCol w="582593">
                  <a:extLst>
                    <a:ext uri="{9D8B030D-6E8A-4147-A177-3AD203B41FA5}">
                      <a16:colId xmlns:a16="http://schemas.microsoft.com/office/drawing/2014/main" xmlns="" val="873834457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xmlns="" val="1603082511"/>
                    </a:ext>
                  </a:extLst>
                </a:gridCol>
                <a:gridCol w="746992">
                  <a:extLst>
                    <a:ext uri="{9D8B030D-6E8A-4147-A177-3AD203B41FA5}">
                      <a16:colId xmlns:a16="http://schemas.microsoft.com/office/drawing/2014/main" xmlns="" val="23508495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532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Step feed</a:t>
                      </a:r>
                      <a:r>
                        <a:rPr lang="th-TH" dirty="0"/>
                        <a:t> </a:t>
                      </a:r>
                      <a:r>
                        <a:rPr lang="en-US" dirty="0"/>
                        <a:t>60x5hr x 4 feeds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08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Soft diet </a:t>
                      </a:r>
                      <a:r>
                        <a:rPr lang="th-TH" dirty="0"/>
                        <a:t>โรคไต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108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Drain TB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dirty="0"/>
                        <a:t>rt. 9.05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dirty="0"/>
                        <a:t>Lt.6.12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dirty="0"/>
                        <a:t>AST102 / ALT48 / ALP483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dirty="0"/>
                        <a:t>TB10.84 / DB 6.11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70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2" action="ppaction://hlinksldjump"/>
                        </a:rPr>
                        <a:t>CT follow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790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 fever</a:t>
                      </a:r>
                    </a:p>
                    <a:p>
                      <a:pPr algn="l"/>
                      <a:r>
                        <a:rPr lang="en-US" dirty="0"/>
                        <a:t>Urine 150 ml/day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Off </a:t>
                      </a:r>
                      <a:r>
                        <a:rPr lang="en-US" dirty="0" err="1"/>
                        <a:t>mero+vanco</a:t>
                      </a:r>
                      <a:r>
                        <a:rPr lang="en-US" dirty="0"/>
                        <a:t> (14days)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198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Off </a:t>
                      </a:r>
                      <a:r>
                        <a:rPr lang="en-US" dirty="0" err="1"/>
                        <a:t>rt.JD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2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Urine 350 ml/day</a:t>
                      </a:r>
                    </a:p>
                    <a:p>
                      <a:pPr algn="l"/>
                      <a:r>
                        <a:rPr lang="en-US" dirty="0"/>
                        <a:t>Cr = 12.71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Lasix(500)1/2x2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69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BT=38x2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Septic work up</a:t>
                      </a:r>
                    </a:p>
                    <a:p>
                      <a:pPr algn="l"/>
                      <a:r>
                        <a:rPr lang="en-US" dirty="0"/>
                        <a:t>Start </a:t>
                      </a:r>
                      <a:r>
                        <a:rPr lang="en-US" dirty="0" err="1"/>
                        <a:t>tazocin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70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3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599EDF2-3E84-428E-97A8-64D6AC84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operation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xmlns="" id="{4E915209-8162-4856-80BA-9954CB8A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60968"/>
              </p:ext>
            </p:extLst>
          </p:nvPr>
        </p:nvGraphicFramePr>
        <p:xfrm>
          <a:off x="705172" y="1542267"/>
          <a:ext cx="7935133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916">
                  <a:extLst>
                    <a:ext uri="{9D8B030D-6E8A-4147-A177-3AD203B41FA5}">
                      <a16:colId xmlns:a16="http://schemas.microsoft.com/office/drawing/2014/main" xmlns="" val="1809523537"/>
                    </a:ext>
                  </a:extLst>
                </a:gridCol>
                <a:gridCol w="2781945">
                  <a:extLst>
                    <a:ext uri="{9D8B030D-6E8A-4147-A177-3AD203B41FA5}">
                      <a16:colId xmlns:a16="http://schemas.microsoft.com/office/drawing/2014/main" xmlns="" val="3689269523"/>
                    </a:ext>
                  </a:extLst>
                </a:gridCol>
                <a:gridCol w="2921431">
                  <a:extLst>
                    <a:ext uri="{9D8B030D-6E8A-4147-A177-3AD203B41FA5}">
                      <a16:colId xmlns:a16="http://schemas.microsoft.com/office/drawing/2014/main" xmlns="" val="3595637845"/>
                    </a:ext>
                  </a:extLst>
                </a:gridCol>
                <a:gridCol w="689675">
                  <a:extLst>
                    <a:ext uri="{9D8B030D-6E8A-4147-A177-3AD203B41FA5}">
                      <a16:colId xmlns:a16="http://schemas.microsoft.com/office/drawing/2014/main" xmlns="" val="1603082511"/>
                    </a:ext>
                  </a:extLst>
                </a:gridCol>
                <a:gridCol w="767166">
                  <a:extLst>
                    <a:ext uri="{9D8B030D-6E8A-4147-A177-3AD203B41FA5}">
                      <a16:colId xmlns:a16="http://schemas.microsoft.com/office/drawing/2014/main" xmlns="" val="23508495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532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Drain for amylase 393</a:t>
                      </a:r>
                    </a:p>
                    <a:p>
                      <a:r>
                        <a:rPr lang="en-US" dirty="0"/>
                        <a:t>Drain for TB 18.6</a:t>
                      </a:r>
                    </a:p>
                    <a:p>
                      <a:r>
                        <a:rPr lang="en-US" dirty="0"/>
                        <a:t>AST25/ ALT20 / ALP264</a:t>
                      </a:r>
                    </a:p>
                    <a:p>
                      <a:r>
                        <a:rPr lang="en-US" dirty="0"/>
                        <a:t>TB2.27 / DB 0.98</a:t>
                      </a:r>
                    </a:p>
                    <a:p>
                      <a:r>
                        <a:rPr lang="en-US" dirty="0"/>
                        <a:t>Amylase 106</a:t>
                      </a:r>
                    </a:p>
                    <a:p>
                      <a:r>
                        <a:rPr lang="en-US" dirty="0"/>
                        <a:t>Urine 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08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Urine 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Drip 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108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Urine 900</a:t>
                      </a:r>
                    </a:p>
                    <a:p>
                      <a:pPr algn="l"/>
                      <a:r>
                        <a:rPr lang="en-US" dirty="0"/>
                        <a:t>Cr=11.22</a:t>
                      </a:r>
                    </a:p>
                    <a:p>
                      <a:pPr algn="l"/>
                      <a:r>
                        <a:rPr lang="en-US" dirty="0"/>
                        <a:t>Drain for TB 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Continue NSS 80 ml/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70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Drain for amylase 7865</a:t>
                      </a:r>
                    </a:p>
                    <a:p>
                      <a:r>
                        <a:rPr lang="en-US" dirty="0"/>
                        <a:t>Drain for TB 12.51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198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Day43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BUN28 / Cr 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Off 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ไม่ออก7วัน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280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3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8706F21-1CF1-4D6E-82A0-92BCF88C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92A54C4-D249-4D9F-8247-52E42F04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Well- differentiated adenocarcinoma</a:t>
            </a:r>
          </a:p>
          <a:p>
            <a:pPr marL="0" indent="0">
              <a:buNone/>
            </a:pPr>
            <a:r>
              <a:rPr lang="en-US" dirty="0"/>
              <a:t>2.3x2x1.5 cm at ampulla of </a:t>
            </a:r>
            <a:r>
              <a:rPr lang="en-US" dirty="0" err="1"/>
              <a:t>vater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Invade pancreas</a:t>
            </a:r>
          </a:p>
          <a:p>
            <a:pPr>
              <a:buFontTx/>
              <a:buChar char="-"/>
            </a:pPr>
            <a:r>
              <a:rPr lang="en-US" dirty="0"/>
              <a:t>No Lymph node metastasis(0/12)</a:t>
            </a:r>
          </a:p>
          <a:p>
            <a:pPr>
              <a:buFontTx/>
              <a:buChar char="-"/>
            </a:pPr>
            <a:r>
              <a:rPr lang="en-US" dirty="0"/>
              <a:t>CBD/pancreatic margin/proximal and distal margin = not involve by carcinoma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4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79FD083-4DD2-42BB-A825-761A9582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9B132AE8-49FD-4A79-A674-06C0EA0F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Newly-developed contiguous non-enhancing hypodense lesions (up to 3.4x4.7-cm) adjacent and underneath the </a:t>
            </a:r>
            <a:r>
              <a:rPr lang="en-US" dirty="0" err="1"/>
              <a:t>pancreaticojejunostomy</a:t>
            </a:r>
            <a:endParaRPr lang="en-US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864636E0-5EA8-40B4-B374-69D3C3EBFC51}"/>
              </a:ext>
            </a:extLst>
          </p:cNvPr>
          <p:cNvSpPr txBox="1"/>
          <p:nvPr/>
        </p:nvSpPr>
        <p:spPr>
          <a:xfrm>
            <a:off x="8651928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&lt;&lt;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8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6C6D3C5-1E26-4463-819D-29B876D9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list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6732A3C-76B4-4306-91E8-778D7167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Accidentally transected common hepatic artery</a:t>
            </a:r>
          </a:p>
          <a:p>
            <a:r>
              <a:rPr lang="en-US" dirty="0"/>
              <a:t>Liver failure</a:t>
            </a:r>
          </a:p>
          <a:p>
            <a:r>
              <a:rPr lang="en-US" dirty="0"/>
              <a:t>AKI</a:t>
            </a:r>
          </a:p>
          <a:p>
            <a:r>
              <a:rPr lang="en-US" dirty="0"/>
              <a:t>PJ leakage</a:t>
            </a:r>
          </a:p>
        </p:txBody>
      </p:sp>
    </p:spTree>
    <p:extLst>
      <p:ext uri="{BB962C8B-B14F-4D97-AF65-F5344CB8AC3E}">
        <p14:creationId xmlns:p14="http://schemas.microsoft.com/office/powerpoint/2010/main" val="108849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89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CF0D31D-B939-4EEA-AB68-D9B3DE74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profile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4C359E3-F69B-4646-8E34-3ED612AD2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ชาย 37 ปี</a:t>
            </a:r>
          </a:p>
          <a:p>
            <a:pPr marL="0" indent="0">
              <a:buNone/>
            </a:pPr>
            <a:r>
              <a:rPr lang="th-TH" dirty="0"/>
              <a:t>ภูมิลำเนา อำเภอเมือง จังหวัดนครปฐม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9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BEB8B36-26B8-4781-A2F3-40D645A4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A59221C-0D3B-4CC3-A274-0664EB233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2 เดือนก่อนมารพ. ตัวเหลืองตาเหลือง เหลืองมากขึ้น</a:t>
            </a:r>
            <a:r>
              <a:rPr lang="th-TH" dirty="0" err="1"/>
              <a:t>เรื่อยๆ</a:t>
            </a:r>
            <a:r>
              <a:rPr lang="th-TH" dirty="0"/>
              <a:t> คันตามตัว อุจจาระสีซีด ปัสสาวะสีเข้มขึ้น ไม่มีไข้ ไม่คลื่นไส้/อาเจียน ไม่ปวดท้อง</a:t>
            </a:r>
            <a:r>
              <a:rPr lang="en-US" dirty="0"/>
              <a:t> </a:t>
            </a:r>
            <a:r>
              <a:rPr lang="th-TH" dirty="0"/>
              <a:t>น้ำหนักลด10กิโลกรัมใน2เดือน</a:t>
            </a:r>
            <a:endParaRPr lang="en-US" dirty="0"/>
          </a:p>
          <a:p>
            <a:pPr>
              <a:buFontTx/>
              <a:buChar char="-"/>
            </a:pPr>
            <a:r>
              <a:rPr lang="th-TH" dirty="0"/>
              <a:t>มีประวัติดื่มสุรามา 20 ปี เลิกมา 1 ปี</a:t>
            </a:r>
          </a:p>
          <a:p>
            <a:pPr>
              <a:buFontTx/>
              <a:buChar char="-"/>
            </a:pPr>
            <a:r>
              <a:rPr lang="th-TH" dirty="0"/>
              <a:t>ไม่เคยมีประวัติติดเชื้อตับอักเสบหรือเคยได้รับเลือดมาก่อน</a:t>
            </a:r>
          </a:p>
          <a:p>
            <a:pPr>
              <a:buFontTx/>
              <a:buChar char="-"/>
            </a:pPr>
            <a:r>
              <a:rPr lang="th-TH" dirty="0"/>
              <a:t>ไม่มีประวัติมะเร็งในครอบครัว</a:t>
            </a:r>
          </a:p>
          <a:p>
            <a:pPr>
              <a:buFontTx/>
              <a:buChar char="-"/>
            </a:pPr>
            <a:r>
              <a:rPr lang="th-TH" dirty="0"/>
              <a:t>ไม่เคยผ่าตัด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8A52D86-AB54-4806-97C6-0D4B8CFA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E7EA1C2-3F25-435F-A21C-FF2CD0209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BT 37.2 PR 82 RR 20 BP120/80</a:t>
            </a:r>
          </a:p>
          <a:p>
            <a:pPr marL="0" indent="0">
              <a:buNone/>
            </a:pPr>
            <a:r>
              <a:rPr lang="en-US" dirty="0"/>
              <a:t>Marked jaundice, not pale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/>
              <a:t>Abdomen: mild  distend, not tender, no mass, no sign of chronic liver disease</a:t>
            </a:r>
          </a:p>
          <a:p>
            <a:pPr marL="0" indent="0">
              <a:buNone/>
            </a:pPr>
            <a:r>
              <a:rPr lang="en-US" dirty="0"/>
              <a:t>LN: can’t palpable at </a:t>
            </a:r>
            <a:r>
              <a:rPr lang="en-US" dirty="0" err="1"/>
              <a:t>supraclav</a:t>
            </a:r>
            <a:r>
              <a:rPr lang="en-US" dirty="0"/>
              <a:t>., periumbilical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/>
              <a:t>PR: no mass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1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8A0A2EA-5E36-4389-83C2-DD734D6A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2A8AFD9-47D1-4E83-BA52-F886D5B7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LFT:	</a:t>
            </a:r>
          </a:p>
          <a:p>
            <a:pPr marL="0" indent="0">
              <a:buNone/>
            </a:pPr>
            <a:r>
              <a:rPr lang="en-US" dirty="0"/>
              <a:t>	- Alb/Glo = 3.3/3.3</a:t>
            </a:r>
          </a:p>
          <a:p>
            <a:pPr marL="0" indent="0">
              <a:buNone/>
            </a:pPr>
            <a:r>
              <a:rPr lang="en-US" dirty="0"/>
              <a:t>	- AST/ALT/ALP = 263/57/263</a:t>
            </a:r>
          </a:p>
          <a:p>
            <a:pPr marL="0" indent="0">
              <a:buNone/>
            </a:pPr>
            <a:r>
              <a:rPr lang="en-US" dirty="0"/>
              <a:t>	- TB/DB = 22.49/10.4</a:t>
            </a:r>
          </a:p>
          <a:p>
            <a:pPr marL="0" indent="0">
              <a:buNone/>
            </a:pPr>
            <a:r>
              <a:rPr lang="en-US" dirty="0"/>
              <a:t>CBC</a:t>
            </a:r>
          </a:p>
          <a:p>
            <a:pPr marL="0" indent="0">
              <a:buNone/>
            </a:pPr>
            <a:r>
              <a:rPr lang="en-US" dirty="0"/>
              <a:t>	- WBC 7110 (NE 51%, L32%)</a:t>
            </a:r>
          </a:p>
          <a:p>
            <a:pPr marL="0" indent="0">
              <a:buNone/>
            </a:pPr>
            <a:r>
              <a:rPr lang="en-US" dirty="0"/>
              <a:t>	- Hb/</a:t>
            </a:r>
            <a:r>
              <a:rPr lang="en-US" dirty="0" err="1"/>
              <a:t>Hct</a:t>
            </a:r>
            <a:r>
              <a:rPr lang="en-US" dirty="0"/>
              <a:t> = 14/40%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err="1"/>
              <a:t>Plt</a:t>
            </a:r>
            <a:r>
              <a:rPr lang="en-US" dirty="0"/>
              <a:t> = 255000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INR 1.77</a:t>
            </a:r>
          </a:p>
        </p:txBody>
      </p:sp>
    </p:spTree>
    <p:extLst>
      <p:ext uri="{BB962C8B-B14F-4D97-AF65-F5344CB8AC3E}">
        <p14:creationId xmlns:p14="http://schemas.microsoft.com/office/powerpoint/2010/main" val="203056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464DE77-D341-4943-BA6E-D7A5923C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A40922A-A0CC-406B-9B38-D0D387B1C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Electrolyte:</a:t>
            </a:r>
          </a:p>
          <a:p>
            <a:pPr marL="0" indent="0">
              <a:buNone/>
            </a:pPr>
            <a:r>
              <a:rPr lang="en-US" dirty="0"/>
              <a:t>	- Na = 133</a:t>
            </a:r>
          </a:p>
          <a:p>
            <a:pPr marL="0" indent="0">
              <a:buNone/>
            </a:pPr>
            <a:r>
              <a:rPr lang="en-US" dirty="0"/>
              <a:t>	- K = 4.0</a:t>
            </a:r>
          </a:p>
          <a:p>
            <a:pPr marL="0" indent="0">
              <a:buNone/>
            </a:pPr>
            <a:r>
              <a:rPr lang="en-US" dirty="0"/>
              <a:t>	- Cl = 100</a:t>
            </a:r>
          </a:p>
          <a:p>
            <a:pPr marL="0" indent="0">
              <a:buNone/>
            </a:pPr>
            <a:r>
              <a:rPr lang="en-US" dirty="0"/>
              <a:t>	- CO</a:t>
            </a:r>
            <a:r>
              <a:rPr lang="en-US" baseline="-25000" dirty="0"/>
              <a:t>3 </a:t>
            </a:r>
            <a:r>
              <a:rPr lang="en-US" dirty="0"/>
              <a:t>= 22</a:t>
            </a:r>
          </a:p>
          <a:p>
            <a:pPr marL="0" indent="0">
              <a:buNone/>
            </a:pPr>
            <a:r>
              <a:rPr lang="en-US" dirty="0"/>
              <a:t>BUN = 14</a:t>
            </a:r>
          </a:p>
          <a:p>
            <a:pPr marL="0" indent="0">
              <a:buNone/>
            </a:pPr>
            <a:r>
              <a:rPr lang="en-US" dirty="0"/>
              <a:t>Cr = 0.77</a:t>
            </a:r>
          </a:p>
          <a:p>
            <a:pPr marL="0" indent="0">
              <a:buNone/>
            </a:pPr>
            <a:r>
              <a:rPr lang="en-US" dirty="0"/>
              <a:t>CA19-9 = &lt;2</a:t>
            </a:r>
          </a:p>
          <a:p>
            <a:pPr marL="0" indent="0">
              <a:buNone/>
            </a:pPr>
            <a:r>
              <a:rPr lang="en-US" dirty="0"/>
              <a:t>Anti-HAV/HCV/HIV negative</a:t>
            </a:r>
          </a:p>
          <a:p>
            <a:pPr marL="0" indent="0">
              <a:buNone/>
            </a:pPr>
            <a:r>
              <a:rPr lang="en-US" dirty="0"/>
              <a:t>HBsAg negative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2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28ACB2B-26C4-4229-B4EA-02387A4C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4512E26-8B4D-4972-AA7D-797659AAD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Well-defined infiltrative inhomogeneous enhancing soft tissue mass involving at pancreatic head/ampullary region, sized 2.2x2.4x2.3 cm</a:t>
            </a:r>
          </a:p>
          <a:p>
            <a:pPr>
              <a:buFontTx/>
              <a:buChar char="-"/>
            </a:pPr>
            <a:r>
              <a:rPr lang="en-US" dirty="0"/>
              <a:t>Aforementioned lesion has also abrupted change of middle two-third of CBD, causing upstream dilatation of middle two-third of CBD (1.8 cm in maximal diameter), CHD and both IHDs. </a:t>
            </a:r>
          </a:p>
          <a:p>
            <a:pPr>
              <a:buFontTx/>
              <a:buChar char="-"/>
            </a:pPr>
            <a:r>
              <a:rPr lang="en-US" dirty="0"/>
              <a:t>Also seen main pancreatic duct dilatation (0.6 cm in caliber) is noted</a:t>
            </a:r>
          </a:p>
        </p:txBody>
      </p:sp>
    </p:spTree>
    <p:extLst>
      <p:ext uri="{BB962C8B-B14F-4D97-AF65-F5344CB8AC3E}">
        <p14:creationId xmlns:p14="http://schemas.microsoft.com/office/powerpoint/2010/main" val="376151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2C4CEE4-555F-45F5-8F92-998D0820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6641096-8011-46A3-8FAF-A3727973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Locally advance CA ampulla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&gt;&gt; set OR for </a:t>
            </a:r>
          </a:p>
          <a:p>
            <a:pPr marL="0" indent="0">
              <a:buNone/>
            </a:pPr>
            <a:r>
              <a:rPr lang="en-US" dirty="0"/>
              <a:t>Whipple operation(pancreaticoduodenectomy)</a:t>
            </a:r>
          </a:p>
        </p:txBody>
      </p:sp>
    </p:spTree>
    <p:extLst>
      <p:ext uri="{BB962C8B-B14F-4D97-AF65-F5344CB8AC3E}">
        <p14:creationId xmlns:p14="http://schemas.microsoft.com/office/powerpoint/2010/main" val="236769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CBAC3E0-5D39-491C-942D-93751142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4A039E1-8459-46C4-8219-19EF4920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Findings: </a:t>
            </a:r>
          </a:p>
          <a:p>
            <a:pPr>
              <a:buFontTx/>
              <a:buChar char="-"/>
            </a:pPr>
            <a:r>
              <a:rPr lang="en-US" dirty="0"/>
              <a:t>3cm. Ampulla mass invade head of pancreas</a:t>
            </a:r>
          </a:p>
          <a:p>
            <a:pPr>
              <a:buFontTx/>
              <a:buChar char="-"/>
            </a:pPr>
            <a:r>
              <a:rPr lang="en-US" dirty="0"/>
              <a:t>Bile duct size 2 cm.</a:t>
            </a:r>
          </a:p>
          <a:p>
            <a:pPr>
              <a:buFontTx/>
              <a:buChar char="-"/>
            </a:pPr>
            <a:r>
              <a:rPr lang="en-US" dirty="0"/>
              <a:t>Pancreatic duct 6 mm.</a:t>
            </a:r>
          </a:p>
          <a:p>
            <a:pPr>
              <a:buFontTx/>
              <a:buChar char="-"/>
            </a:pPr>
            <a:r>
              <a:rPr lang="en-US" dirty="0"/>
              <a:t>Accidentally transected common hepatic artery</a:t>
            </a:r>
          </a:p>
        </p:txBody>
      </p:sp>
    </p:spTree>
    <p:extLst>
      <p:ext uri="{BB962C8B-B14F-4D97-AF65-F5344CB8AC3E}">
        <p14:creationId xmlns:p14="http://schemas.microsoft.com/office/powerpoint/2010/main" val="1090801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ักษรวิจิตร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Calligraphy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tf00001201</Template>
  <TotalTime>239</TotalTime>
  <Words>590</Words>
  <Application>Microsoft Office PowerPoint</Application>
  <PresentationFormat>นำเสนอทางหน้าจอ (4:3)</PresentationFormat>
  <Paragraphs>205</Paragraphs>
  <Slides>19</Slides>
  <Notes>0</Notes>
  <HiddenSlides>2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7" baseType="lpstr">
      <vt:lpstr>Angsana New</vt:lpstr>
      <vt:lpstr>Arial</vt:lpstr>
      <vt:lpstr>Calibri</vt:lpstr>
      <vt:lpstr>Cambria</vt:lpstr>
      <vt:lpstr>Cordia New</vt:lpstr>
      <vt:lpstr>华文行楷</vt:lpstr>
      <vt:lpstr>Wingdings 2</vt:lpstr>
      <vt:lpstr>อักษรวิจิตร</vt:lpstr>
      <vt:lpstr>MM</vt:lpstr>
      <vt:lpstr>Patient profile</vt:lpstr>
      <vt:lpstr>Present illness</vt:lpstr>
      <vt:lpstr>Physical examination</vt:lpstr>
      <vt:lpstr>lab</vt:lpstr>
      <vt:lpstr>LAB</vt:lpstr>
      <vt:lpstr>CT</vt:lpstr>
      <vt:lpstr>diagnosis</vt:lpstr>
      <vt:lpstr>Operation</vt:lpstr>
      <vt:lpstr>Operation</vt:lpstr>
      <vt:lpstr>Operation</vt:lpstr>
      <vt:lpstr>operation</vt:lpstr>
      <vt:lpstr>Post operation</vt:lpstr>
      <vt:lpstr>Post operation</vt:lpstr>
      <vt:lpstr>Post operation</vt:lpstr>
      <vt:lpstr>patho</vt:lpstr>
      <vt:lpstr>CT</vt:lpstr>
      <vt:lpstr>Problem list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</dc:title>
  <dc:creator>Kiang La</dc:creator>
  <cp:lastModifiedBy>บัญชี Microsoft</cp:lastModifiedBy>
  <cp:revision>153</cp:revision>
  <cp:lastPrinted>2020-05-27T08:39:42Z</cp:lastPrinted>
  <dcterms:created xsi:type="dcterms:W3CDTF">2020-05-25T15:24:09Z</dcterms:created>
  <dcterms:modified xsi:type="dcterms:W3CDTF">2020-05-27T08:39:58Z</dcterms:modified>
</cp:coreProperties>
</file>